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301" r:id="rId3"/>
    <p:sldId id="272" r:id="rId4"/>
    <p:sldId id="260" r:id="rId5"/>
    <p:sldId id="282" r:id="rId6"/>
    <p:sldId id="259" r:id="rId7"/>
    <p:sldId id="278" r:id="rId8"/>
    <p:sldId id="283" r:id="rId9"/>
    <p:sldId id="292" r:id="rId10"/>
    <p:sldId id="284" r:id="rId11"/>
    <p:sldId id="281" r:id="rId12"/>
    <p:sldId id="287" r:id="rId13"/>
    <p:sldId id="307" r:id="rId14"/>
    <p:sldId id="285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06" r:id="rId30"/>
    <p:sldId id="303" r:id="rId31"/>
    <p:sldId id="266" r:id="rId32"/>
    <p:sldId id="309" r:id="rId33"/>
  </p:sldIdLst>
  <p:sldSz cx="9144000" cy="6858000" type="screen4x3"/>
  <p:notesSz cx="15087600" cy="9601200"/>
  <p:defaultTextStyle>
    <a:defPPr>
      <a:defRPr lang="en-US"/>
    </a:defPPr>
    <a:lvl1pPr marL="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1pPr>
    <a:lvl2pPr marL="453316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2pPr>
    <a:lvl3pPr marL="90663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3pPr>
    <a:lvl4pPr marL="1359946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4pPr>
    <a:lvl5pPr marL="181326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5pPr>
    <a:lvl6pPr marL="2266574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6pPr>
    <a:lvl7pPr marL="271989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7pPr>
    <a:lvl8pPr marL="3173205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8pPr>
    <a:lvl9pPr marL="362652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C"/>
    <a:srgbClr val="73767D"/>
    <a:srgbClr val="3F9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6" autoAdjust="0"/>
  </p:normalViewPr>
  <p:slideViewPr>
    <p:cSldViewPr snapToGrid="0">
      <p:cViewPr varScale="1">
        <p:scale>
          <a:sx n="70" d="100"/>
          <a:sy n="70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6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8546646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0D7E8-BD27-4135-A20D-E7515A038CE0}" type="datetimeFigureOut">
              <a:rPr lang="cs-CZ" smtClean="0"/>
              <a:t>17.4.2019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8546646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A3886-224B-4E8E-956C-8297B419B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132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854615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B6A57144-1CBB-4515-B696-16F63A0D627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200150"/>
            <a:ext cx="4318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1508760" y="4620577"/>
            <a:ext cx="12070080" cy="378047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854615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1pPr>
    <a:lvl2pPr marL="45331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2pPr>
    <a:lvl3pPr marL="90663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3pPr>
    <a:lvl4pPr marL="135994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4pPr>
    <a:lvl5pPr marL="181326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5pPr>
    <a:lvl6pPr marL="2266574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6pPr>
    <a:lvl7pPr marL="271989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7pPr>
    <a:lvl8pPr marL="3173205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8pPr>
    <a:lvl9pPr marL="362652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357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432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ul - OPŽP - NPŽP - 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5" y="2"/>
            <a:ext cx="1222596" cy="6858000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10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/>
          </p:nvPr>
        </p:nvSpPr>
        <p:spPr>
          <a:xfrm>
            <a:off x="2153800" y="1643270"/>
            <a:ext cx="6516545" cy="449720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cs-CZ" smtClean="0"/>
              <a:t>Kliknutím na ikonu přidáte graf.</a:t>
            </a:r>
            <a:endParaRPr lang="en-GB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1139" y="1643270"/>
            <a:ext cx="1476932" cy="1107996"/>
          </a:xfrm>
        </p:spPr>
        <p:txBody>
          <a:bodyPr wrap="square">
            <a:spAutoFit/>
          </a:bodyPr>
          <a:lstStyle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Titulek ke grafu či k tabulce</a:t>
            </a:r>
            <a:endParaRPr lang="en-GB" dirty="0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471139" y="2988365"/>
            <a:ext cx="1476932" cy="830997"/>
          </a:xfrm>
        </p:spPr>
        <p:txBody>
          <a:bodyPr wrap="square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Popisek ke grafu či k tabulce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/>
          </p:nvPr>
        </p:nvSpPr>
        <p:spPr>
          <a:xfrm>
            <a:off x="2153801" y="1656522"/>
            <a:ext cx="6516545" cy="44839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cs-CZ" smtClean="0"/>
              <a:t>Kliknutím na ikonu přidáte tabulku.</a:t>
            </a:r>
            <a:endParaRPr lang="en-GB" dirty="0"/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1139" y="1643270"/>
            <a:ext cx="1476932" cy="1107996"/>
          </a:xfrm>
        </p:spPr>
        <p:txBody>
          <a:bodyPr wrap="square">
            <a:spAutoFit/>
          </a:bodyPr>
          <a:lstStyle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Titulek ke grafu či k tabulce</a:t>
            </a:r>
            <a:endParaRPr lang="en-GB" dirty="0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139" y="2988365"/>
            <a:ext cx="1476932" cy="830997"/>
          </a:xfrm>
        </p:spPr>
        <p:txBody>
          <a:bodyPr wrap="square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Popisek ke grafu či k tabulce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8090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0995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4113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30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ZELENÁ_předě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MODRÁ 1_předě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MODRÁ 2_předě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ul_OPZ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38800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SFZP_H_RGB_NE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1"/>
          <a:stretch/>
        </p:blipFill>
        <p:spPr bwMode="auto">
          <a:xfrm>
            <a:off x="512376" y="5061704"/>
            <a:ext cx="1091137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5" y="2"/>
            <a:ext cx="1222596" cy="6858000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97038" y="1983424"/>
            <a:ext cx="5406127" cy="615553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4000" b="1" baseline="0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3363201"/>
            <a:ext cx="6050589" cy="215444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3671403"/>
            <a:ext cx="6050589" cy="215444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15" name="TextovéPole 14"/>
          <p:cNvSpPr txBox="1"/>
          <p:nvPr userDrawn="1"/>
        </p:nvSpPr>
        <p:spPr>
          <a:xfrm>
            <a:off x="1688680" y="5062327"/>
            <a:ext cx="593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1" dirty="0" smtClean="0">
                <a:solidFill>
                  <a:schemeClr val="tx1"/>
                </a:solidFill>
                <a:latin typeface="+mj-lt"/>
                <a:cs typeface="Segoe UI" pitchFamily="34" charset="0"/>
              </a:rPr>
              <a:t>Státní fond životního prostředí České republiky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0" dirty="0" smtClean="0">
                <a:latin typeface="+mj-lt"/>
                <a:cs typeface="Segoe UI" pitchFamily="34" charset="0"/>
              </a:rPr>
              <a:t>Kaplanova 1931/1, 148 00 Praha 11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0" dirty="0" smtClean="0">
                <a:latin typeface="+mj-lt"/>
                <a:cs typeface="Segoe UI" pitchFamily="34" charset="0"/>
              </a:rPr>
              <a:t>korespondenční a kontaktní adresa: Olbrachtova 2006/9, 140 00  Praha 4,</a:t>
            </a:r>
            <a:br>
              <a:rPr lang="cs-CZ" altLang="cs-CZ" sz="1400" b="0" dirty="0" smtClean="0">
                <a:latin typeface="+mj-lt"/>
                <a:cs typeface="Segoe UI" pitchFamily="34" charset="0"/>
              </a:rPr>
            </a:br>
            <a:r>
              <a:rPr lang="cs-CZ" altLang="cs-CZ" sz="1400" b="0" dirty="0" smtClean="0">
                <a:latin typeface="+mj-lt"/>
                <a:cs typeface="Segoe UI" pitchFamily="34" charset="0"/>
              </a:rPr>
              <a:t>tel.: +420 267 994 300</a:t>
            </a:r>
            <a:endParaRPr lang="cs-CZ" altLang="cs-CZ" sz="1400" dirty="0" smtClean="0">
              <a:latin typeface="+mj-lt"/>
              <a:cs typeface="Segoe UI" pitchFamily="34" charset="0"/>
            </a:endParaRPr>
          </a:p>
          <a:p>
            <a:pPr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1600" b="1" kern="1100" dirty="0" smtClean="0">
                <a:solidFill>
                  <a:srgbClr val="0046AD"/>
                </a:solidFill>
                <a:latin typeface="+mj-lt"/>
                <a:cs typeface="Segoe UI" pitchFamily="34" charset="0"/>
              </a:rPr>
              <a:t>www.sfzp.cz</a:t>
            </a:r>
            <a:r>
              <a:rPr lang="cs-CZ" altLang="cs-CZ" sz="1600" b="1" kern="1100" dirty="0" smtClean="0">
                <a:solidFill>
                  <a:srgbClr val="73767D"/>
                </a:solidFill>
                <a:latin typeface="+mj-lt"/>
                <a:cs typeface="Segoe UI" pitchFamily="34" charset="0"/>
              </a:rPr>
              <a:t> • </a:t>
            </a:r>
            <a:r>
              <a:rPr lang="cs-CZ" altLang="cs-CZ" sz="1600" b="1" kern="1100" dirty="0" smtClean="0">
                <a:solidFill>
                  <a:srgbClr val="3F9C35"/>
                </a:solidFill>
                <a:latin typeface="+mj-lt"/>
                <a:cs typeface="Segoe UI" pitchFamily="34" charset="0"/>
              </a:rPr>
              <a:t>zelená linka 800 260 500</a:t>
            </a:r>
            <a:r>
              <a:rPr lang="cs-CZ" altLang="cs-CZ" sz="1600" b="1" kern="1100" dirty="0" smtClean="0">
                <a:solidFill>
                  <a:srgbClr val="73767D"/>
                </a:solidFill>
                <a:latin typeface="+mn-lt"/>
                <a:ea typeface="+mn-ea"/>
                <a:cs typeface="Segoe UI" pitchFamily="34" charset="0"/>
              </a:rPr>
              <a:t> • </a:t>
            </a:r>
            <a:r>
              <a:rPr lang="cs-CZ" altLang="cs-CZ" sz="1600" b="1" kern="1100" dirty="0" smtClean="0">
                <a:solidFill>
                  <a:srgbClr val="0046AD"/>
                </a:solidFill>
                <a:latin typeface="+mj-lt"/>
                <a:cs typeface="Segoe UI" pitchFamily="34" charset="0"/>
              </a:rPr>
              <a:t>dotazy@sfzp.cz</a:t>
            </a:r>
          </a:p>
          <a:p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105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04783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2969" y="1606297"/>
            <a:ext cx="7358063" cy="40506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8113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ul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73" y="0"/>
            <a:ext cx="1220627" cy="6858000"/>
          </a:xfrm>
          <a:prstGeom prst="rect">
            <a:avLst/>
          </a:prstGeom>
        </p:spPr>
      </p:pic>
      <p:sp>
        <p:nvSpPr>
          <p:cNvPr id="11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069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ul_ovzdu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5499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ul_odp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88428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ul_prir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85505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u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17.04.2019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2101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 smtClean="0"/>
              <a:t>Podtitulek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72706" y="2947699"/>
            <a:ext cx="8199207" cy="3227814"/>
          </a:xfrm>
        </p:spPr>
        <p:txBody>
          <a:bodyPr/>
          <a:lstStyle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 dirty="0" smtClean="0"/>
              <a:t>Kliknutím přidáte text</a:t>
            </a:r>
            <a:endParaRPr lang="nb-NO" dirty="0" smtClean="0"/>
          </a:p>
          <a:p>
            <a:pPr lvl="1"/>
            <a:r>
              <a:rPr lang="cs-CZ" dirty="0" smtClean="0"/>
              <a:t>Druhá úroveň</a:t>
            </a:r>
            <a:endParaRPr lang="nb-NO" dirty="0" smtClean="0"/>
          </a:p>
          <a:p>
            <a:pPr lvl="2"/>
            <a:r>
              <a:rPr lang="cs-CZ" dirty="0" smtClean="0"/>
              <a:t>Třetí úroveň</a:t>
            </a:r>
            <a:endParaRPr lang="nb-NO" dirty="0" smtClean="0"/>
          </a:p>
          <a:p>
            <a:pPr lvl="3"/>
            <a:r>
              <a:rPr lang="cs-CZ" dirty="0" smtClean="0"/>
              <a:t>Čtvrtá úroveň</a:t>
            </a:r>
            <a:endParaRPr lang="nb-NO" dirty="0" smtClean="0"/>
          </a:p>
          <a:p>
            <a:pPr lvl="4"/>
            <a:r>
              <a:rPr lang="cs-CZ" dirty="0" smtClean="0"/>
              <a:t>Pátá úroveň</a:t>
            </a:r>
            <a:endParaRPr lang="nb-NO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- podtitulek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 smtClean="0"/>
              <a:t>Podtitulek</a:t>
            </a:r>
            <a:endParaRPr lang="en-GB" dirty="0"/>
          </a:p>
        </p:txBody>
      </p:sp>
      <p:sp>
        <p:nvSpPr>
          <p:cNvPr id="6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472739" y="2970889"/>
            <a:ext cx="8199173" cy="3244381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50629" indent="0">
              <a:buNone/>
              <a:defRPr b="1">
                <a:solidFill>
                  <a:schemeClr val="bg1"/>
                </a:solidFill>
              </a:defRPr>
            </a:lvl2pPr>
            <a:lvl3pPr marL="901258" indent="0">
              <a:buNone/>
              <a:defRPr b="1">
                <a:solidFill>
                  <a:schemeClr val="bg1"/>
                </a:solidFill>
              </a:defRPr>
            </a:lvl3pPr>
            <a:lvl4pPr marL="1351887" indent="0">
              <a:buNone/>
              <a:defRPr b="1">
                <a:solidFill>
                  <a:schemeClr val="bg1"/>
                </a:solidFill>
              </a:defRPr>
            </a:lvl4pPr>
            <a:lvl5pPr marL="1802516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přidáte text</a:t>
            </a:r>
            <a:endParaRPr lang="nb-NO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67973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19920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 dirty="0" smtClean="0"/>
              <a:t>Toto je slepý titulek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2707" y="2304794"/>
            <a:ext cx="8199207" cy="40297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cs-CZ" dirty="0" smtClean="0"/>
              <a:t>První úroveň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1" y="2"/>
            <a:ext cx="9144000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50" r:id="rId8"/>
    <p:sldLayoutId id="2147483677" r:id="rId9"/>
    <p:sldLayoutId id="2147483667" r:id="rId10"/>
    <p:sldLayoutId id="2147483661" r:id="rId11"/>
    <p:sldLayoutId id="2147483656" r:id="rId12"/>
    <p:sldLayoutId id="2147483678" r:id="rId13"/>
    <p:sldLayoutId id="2147483679" r:id="rId14"/>
    <p:sldLayoutId id="2147483680" r:id="rId15"/>
    <p:sldLayoutId id="2147483681" r:id="rId16"/>
    <p:sldLayoutId id="2147483651" r:id="rId17"/>
    <p:sldLayoutId id="2147483669" r:id="rId18"/>
    <p:sldLayoutId id="2147483670" r:id="rId19"/>
    <p:sldLayoutId id="2147483682" r:id="rId20"/>
    <p:sldLayoutId id="2147483683" r:id="rId21"/>
    <p:sldLayoutId id="2147483696" r:id="rId22"/>
  </p:sldLayoutIdLst>
  <p:hf sldNum="0" hdr="0" ftr="0"/>
  <p:txStyles>
    <p:titleStyle>
      <a:lvl1pPr algn="l" defTabSz="901258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rgbClr val="3F9C35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5314" indent="-225314" algn="l" defTabSz="901258" rtl="0" eaLnBrk="1" latinLnBrk="0" hangingPunct="1">
        <a:lnSpc>
          <a:spcPct val="100000"/>
        </a:lnSpc>
        <a:spcBef>
          <a:spcPts val="986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1pPr>
      <a:lvl2pPr marL="675943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 baseline="0">
          <a:solidFill>
            <a:schemeClr val="dk2"/>
          </a:solidFill>
          <a:latin typeface="+mn-lt"/>
          <a:ea typeface="+mn-ea"/>
          <a:cs typeface="+mn-cs"/>
        </a:defRPr>
      </a:lvl2pPr>
      <a:lvl3pPr marL="1126572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 baseline="0">
          <a:solidFill>
            <a:schemeClr val="dk2"/>
          </a:solidFill>
          <a:latin typeface="+mn-lt"/>
          <a:ea typeface="+mn-ea"/>
          <a:cs typeface="+mn-cs"/>
        </a:defRPr>
      </a:lvl3pPr>
      <a:lvl4pPr marL="1577201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4pPr>
      <a:lvl5pPr marL="2027830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5pPr>
      <a:lvl6pPr marL="2478459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6pPr>
      <a:lvl7pPr marL="2929087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7pPr>
      <a:lvl8pPr marL="3379716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8pPr>
      <a:lvl9pPr marL="3830346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1pPr>
      <a:lvl2pPr marL="450629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2pPr>
      <a:lvl3pPr marL="901258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3pPr>
      <a:lvl4pPr marL="1351887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4pPr>
      <a:lvl5pPr marL="1802515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5pPr>
      <a:lvl6pPr marL="2253144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6pPr>
      <a:lvl7pPr marL="2703773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7pPr>
      <a:lvl8pPr marL="3154402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8pPr>
      <a:lvl9pPr marL="3605031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odniprogramzp.cz/nabidka-dotaci/detail-vyzvy/?id=66" TargetMode="External"/><Relationship Id="rId2" Type="http://schemas.openxmlformats.org/officeDocument/2006/relationships/hyperlink" Target="http://www.sfzp.cz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dotazy@sfzp.cz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ctrTitle"/>
          </p:nvPr>
        </p:nvSpPr>
        <p:spPr>
          <a:xfrm>
            <a:off x="1657116" y="2662090"/>
            <a:ext cx="5753333" cy="1846659"/>
          </a:xfrm>
        </p:spPr>
        <p:txBody>
          <a:bodyPr/>
          <a:lstStyle/>
          <a:p>
            <a:r>
              <a:rPr lang="cs-CZ" dirty="0"/>
              <a:t>Program bezúročných půjček na výměnu kotlů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Jakub </a:t>
            </a:r>
            <a:r>
              <a:rPr lang="cs-CZ" dirty="0" smtClean="0"/>
              <a:t>Hrbek</a:t>
            </a:r>
            <a:endParaRPr lang="cs-CZ" dirty="0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/>
          </p:nvPr>
        </p:nvSpPr>
        <p:spPr>
          <a:xfrm>
            <a:off x="1688680" y="5678435"/>
            <a:ext cx="6050589" cy="276999"/>
          </a:xfrm>
        </p:spPr>
        <p:txBody>
          <a:bodyPr/>
          <a:lstStyle/>
          <a:p>
            <a:r>
              <a:rPr lang="cs-CZ" dirty="0" smtClean="0"/>
              <a:t>Sekce řízení Národních programů, SFŽP ČR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813992-ACFB-43CB-A367-900D5B75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228" y="4387888"/>
            <a:ext cx="602267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Wingdings" pitchFamily="2" charset="2"/>
              <a:buNone/>
              <a:defRPr sz="2800" b="1">
                <a:solidFill>
                  <a:srgbClr val="3F9C35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000" kern="0" cap="all" dirty="0">
                <a:latin typeface="Segoe UI" pitchFamily="34" charset="0"/>
                <a:cs typeface="Segoe UI" pitchFamily="34" charset="0"/>
              </a:rPr>
              <a:t>SEMINÁŘ SFŽP</a:t>
            </a:r>
          </a:p>
          <a:p>
            <a:r>
              <a:rPr lang="cs-CZ" altLang="cs-CZ" sz="2000" b="0" kern="0" dirty="0" smtClean="0">
                <a:latin typeface="Segoe UI" pitchFamily="34" charset="0"/>
                <a:cs typeface="Segoe UI" pitchFamily="34" charset="0"/>
              </a:rPr>
              <a:t>Ostrava </a:t>
            </a:r>
            <a:r>
              <a:rPr lang="cs-CZ" altLang="cs-CZ" sz="2000" b="0" kern="0" dirty="0">
                <a:latin typeface="Segoe UI" pitchFamily="34" charset="0"/>
                <a:cs typeface="Segoe UI" pitchFamily="34" charset="0"/>
              </a:rPr>
              <a:t>/ </a:t>
            </a:r>
            <a:r>
              <a:rPr lang="cs-CZ" altLang="cs-CZ" sz="2000" b="0" kern="0" dirty="0" smtClean="0">
                <a:latin typeface="Segoe UI" pitchFamily="34" charset="0"/>
                <a:cs typeface="Segoe UI" pitchFamily="34" charset="0"/>
              </a:rPr>
              <a:t>18. dubna </a:t>
            </a:r>
            <a:r>
              <a:rPr lang="cs-CZ" altLang="cs-CZ" sz="2000" b="0" kern="0" dirty="0">
                <a:latin typeface="Segoe UI" pitchFamily="34" charset="0"/>
                <a:cs typeface="Segoe UI" pitchFamily="34" charset="0"/>
              </a:rPr>
              <a:t>2019</a:t>
            </a:r>
            <a:endParaRPr lang="en-GB" altLang="cs-CZ" sz="2000" b="0" kern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55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Způsob určení výše podpory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47698"/>
            <a:ext cx="8466578" cy="3548635"/>
          </a:xfrm>
        </p:spPr>
        <p:txBody>
          <a:bodyPr>
            <a:normAutofit/>
          </a:bodyPr>
          <a:lstStyle/>
          <a:p>
            <a:r>
              <a:rPr lang="cs-CZ" b="1" dirty="0" smtClean="0"/>
              <a:t>Alokace pro MSK: 500 mil. Kč</a:t>
            </a:r>
          </a:p>
          <a:p>
            <a:r>
              <a:rPr lang="cs-CZ" dirty="0" smtClean="0"/>
              <a:t>Forma </a:t>
            </a:r>
            <a:r>
              <a:rPr lang="cs-CZ" dirty="0" smtClean="0"/>
              <a:t>dotace – </a:t>
            </a:r>
            <a:r>
              <a:rPr lang="cs-CZ" b="1" dirty="0" smtClean="0"/>
              <a:t>vypláceno zálohově (ex ante)</a:t>
            </a:r>
          </a:p>
          <a:p>
            <a:r>
              <a:rPr lang="cs-CZ" dirty="0" smtClean="0"/>
              <a:t>Max. </a:t>
            </a:r>
            <a:r>
              <a:rPr lang="cs-CZ" dirty="0" smtClean="0"/>
              <a:t>částka je určena počtem skutečně provedených </a:t>
            </a:r>
            <a:r>
              <a:rPr lang="cs-CZ" dirty="0" smtClean="0"/>
              <a:t>výměn:</a:t>
            </a:r>
            <a:endParaRPr lang="cs-CZ" dirty="0" smtClean="0"/>
          </a:p>
          <a:p>
            <a:pPr lvl="1"/>
            <a:r>
              <a:rPr lang="cs-CZ" b="1" dirty="0" smtClean="0"/>
              <a:t>200 tis. Kč </a:t>
            </a:r>
            <a:r>
              <a:rPr lang="cs-CZ" dirty="0" smtClean="0"/>
              <a:t>za </a:t>
            </a:r>
            <a:r>
              <a:rPr lang="cs-CZ" dirty="0" smtClean="0"/>
              <a:t>výměnu </a:t>
            </a:r>
            <a:r>
              <a:rPr lang="cs-CZ" dirty="0" smtClean="0"/>
              <a:t>za TČ či kotel na biomasu</a:t>
            </a:r>
          </a:p>
          <a:p>
            <a:pPr lvl="1"/>
            <a:r>
              <a:rPr lang="cs-CZ" b="1" dirty="0" smtClean="0"/>
              <a:t>150 tis. Kč </a:t>
            </a:r>
            <a:r>
              <a:rPr lang="cs-CZ" dirty="0" smtClean="0"/>
              <a:t>za </a:t>
            </a:r>
            <a:r>
              <a:rPr lang="cs-CZ" dirty="0" smtClean="0"/>
              <a:t>výměnu </a:t>
            </a:r>
            <a:r>
              <a:rPr lang="cs-CZ" dirty="0" smtClean="0"/>
              <a:t>za plynový kotel</a:t>
            </a:r>
          </a:p>
          <a:p>
            <a:pPr lvl="1"/>
            <a:r>
              <a:rPr lang="cs-CZ" b="1" dirty="0" smtClean="0"/>
              <a:t>10 tis. Kč </a:t>
            </a:r>
            <a:r>
              <a:rPr lang="cs-CZ" dirty="0" smtClean="0"/>
              <a:t>za </a:t>
            </a:r>
            <a:r>
              <a:rPr lang="cs-CZ" dirty="0" smtClean="0"/>
              <a:t>každou výměnu </a:t>
            </a:r>
            <a:r>
              <a:rPr lang="cs-CZ" dirty="0" smtClean="0"/>
              <a:t>na zajištění </a:t>
            </a:r>
            <a:r>
              <a:rPr lang="cs-CZ" dirty="0" smtClean="0"/>
              <a:t>specialisty</a:t>
            </a:r>
            <a:endParaRPr lang="cs-CZ" dirty="0" smtClean="0"/>
          </a:p>
          <a:p>
            <a:r>
              <a:rPr lang="cs-CZ" dirty="0" smtClean="0"/>
              <a:t>Projekty v rámci cíle 2: </a:t>
            </a:r>
            <a:r>
              <a:rPr lang="cs-CZ" b="1" dirty="0" smtClean="0"/>
              <a:t>max. 90 </a:t>
            </a:r>
            <a:r>
              <a:rPr lang="cs-CZ" b="1" dirty="0" smtClean="0"/>
              <a:t>% </a:t>
            </a:r>
            <a:r>
              <a:rPr lang="cs-CZ" b="1" dirty="0" smtClean="0"/>
              <a:t>(energetické úspory a OZE) nebo max. 80 % (ostatní přijatelné projekty)</a:t>
            </a:r>
            <a:endParaRPr lang="cs-CZ" b="1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Forma a výše 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4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Termíny a milníky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Zahájení příjmu žádostí: </a:t>
            </a:r>
            <a:r>
              <a:rPr lang="cs-CZ" b="1" dirty="0" smtClean="0"/>
              <a:t>6. 2. 2019</a:t>
            </a:r>
          </a:p>
          <a:p>
            <a:r>
              <a:rPr lang="cs-CZ" dirty="0" smtClean="0"/>
              <a:t>Konec fixace alokací mezi </a:t>
            </a:r>
            <a:r>
              <a:rPr lang="cs-CZ" dirty="0"/>
              <a:t>kraji: 30. 9. </a:t>
            </a:r>
            <a:r>
              <a:rPr lang="cs-CZ" dirty="0" smtClean="0"/>
              <a:t>2019</a:t>
            </a:r>
          </a:p>
          <a:p>
            <a:r>
              <a:rPr lang="cs-CZ" dirty="0"/>
              <a:t>Ukončení příjmu </a:t>
            </a:r>
            <a:r>
              <a:rPr lang="cs-CZ" dirty="0" smtClean="0"/>
              <a:t>žádostí: </a:t>
            </a:r>
            <a:r>
              <a:rPr lang="cs-CZ" b="1" dirty="0"/>
              <a:t>29</a:t>
            </a:r>
            <a:r>
              <a:rPr lang="cs-CZ" b="1" dirty="0" smtClean="0"/>
              <a:t>. 11. 2019 </a:t>
            </a:r>
            <a:r>
              <a:rPr lang="cs-CZ" dirty="0" smtClean="0"/>
              <a:t>nebo vyčerpáním alokace</a:t>
            </a:r>
          </a:p>
          <a:p>
            <a:r>
              <a:rPr lang="cs-CZ" dirty="0"/>
              <a:t>Povinnost zahájit </a:t>
            </a:r>
            <a:r>
              <a:rPr lang="cs-CZ" dirty="0" smtClean="0"/>
              <a:t>realizaci projektů obcí: 31. 12. 2020</a:t>
            </a:r>
          </a:p>
          <a:p>
            <a:r>
              <a:rPr lang="cs-CZ" dirty="0" smtClean="0"/>
              <a:t>Dokončení výměn kotlů v domácnostech: </a:t>
            </a:r>
            <a:r>
              <a:rPr lang="cs-CZ" b="1" dirty="0" smtClean="0"/>
              <a:t>31. 12. 2021</a:t>
            </a:r>
          </a:p>
          <a:p>
            <a:r>
              <a:rPr lang="cs-CZ" dirty="0" smtClean="0"/>
              <a:t>Dokončení realizace projektů obcí: </a:t>
            </a:r>
            <a:r>
              <a:rPr lang="cs-CZ" b="1" dirty="0" smtClean="0"/>
              <a:t>28. 2. 2023</a:t>
            </a:r>
            <a:endParaRPr lang="cs-CZ" b="1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Harmonogram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6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78476"/>
            <a:ext cx="8466578" cy="351785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pc="-40" dirty="0"/>
              <a:t>Poskytována </a:t>
            </a:r>
            <a:r>
              <a:rPr lang="cs-CZ" spc="-40" dirty="0" smtClean="0"/>
              <a:t>až na </a:t>
            </a:r>
            <a:r>
              <a:rPr lang="cs-CZ" b="1" spc="-40" dirty="0"/>
              <a:t>100 % </a:t>
            </a:r>
            <a:r>
              <a:rPr lang="cs-CZ" b="1" spc="-40" dirty="0" smtClean="0"/>
              <a:t>výdajů</a:t>
            </a:r>
            <a:endParaRPr lang="cs-CZ" dirty="0" smtClean="0"/>
          </a:p>
          <a:p>
            <a:pPr>
              <a:lnSpc>
                <a:spcPct val="110000"/>
              </a:lnSpc>
            </a:pPr>
            <a:r>
              <a:rPr lang="cs-CZ" dirty="0" smtClean="0"/>
              <a:t>Po celou dobu splácení je </a:t>
            </a:r>
            <a:r>
              <a:rPr lang="cs-CZ" b="1" dirty="0" smtClean="0"/>
              <a:t>bezúročná</a:t>
            </a:r>
            <a:r>
              <a:rPr lang="cs-CZ" dirty="0" smtClean="0"/>
              <a:t> – RPSN 0 %</a:t>
            </a:r>
          </a:p>
          <a:p>
            <a:pPr>
              <a:lnSpc>
                <a:spcPct val="110000"/>
              </a:lnSpc>
            </a:pPr>
            <a:r>
              <a:rPr lang="cs-CZ" dirty="0" smtClean="0"/>
              <a:t>Lze ji </a:t>
            </a:r>
            <a:r>
              <a:rPr lang="cs-CZ" b="1" dirty="0" smtClean="0"/>
              <a:t>kdykoliv a bez sankce předčasně splatit</a:t>
            </a:r>
          </a:p>
          <a:p>
            <a:pPr>
              <a:lnSpc>
                <a:spcPct val="110000"/>
              </a:lnSpc>
            </a:pPr>
            <a:r>
              <a:rPr lang="cs-CZ" b="1" dirty="0" smtClean="0"/>
              <a:t>Maximální měsíční splátka: 2 000 Kč </a:t>
            </a:r>
            <a:r>
              <a:rPr lang="cs-CZ" dirty="0" smtClean="0"/>
              <a:t>(1. splátka = </a:t>
            </a:r>
            <a:r>
              <a:rPr lang="cs-CZ" dirty="0" smtClean="0"/>
              <a:t>kotlíková dotace)</a:t>
            </a:r>
            <a:endParaRPr lang="cs-CZ" b="1" dirty="0" smtClean="0"/>
          </a:p>
          <a:p>
            <a:pPr>
              <a:lnSpc>
                <a:spcPct val="110000"/>
              </a:lnSpc>
            </a:pPr>
            <a:r>
              <a:rPr lang="cs-CZ" dirty="0" smtClean="0"/>
              <a:t>Doba splácení až </a:t>
            </a:r>
            <a:r>
              <a:rPr lang="cs-CZ" b="1" dirty="0" smtClean="0"/>
              <a:t>10 let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Parametry kotlíkové </a:t>
            </a:r>
            <a:r>
              <a:rPr lang="cs-CZ" dirty="0" smtClean="0"/>
              <a:t>půjčky</a:t>
            </a:r>
            <a:endParaRPr lang="cs-CZ" dirty="0"/>
          </a:p>
        </p:txBody>
      </p:sp>
      <p:sp>
        <p:nvSpPr>
          <p:cNvPr id="4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Motivace pro domácnosti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1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Projektový </a:t>
            </a:r>
            <a:r>
              <a:rPr lang="cs-CZ" dirty="0" smtClean="0"/>
              <a:t>cyklus</a:t>
            </a:r>
            <a:endParaRPr lang="cs-CZ" sz="24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779" y="2315764"/>
            <a:ext cx="7410024" cy="4366026"/>
          </a:xfrm>
          <a:noFill/>
        </p:spPr>
      </p:pic>
    </p:spTree>
    <p:extLst>
      <p:ext uri="{BB962C8B-B14F-4D97-AF65-F5344CB8AC3E}">
        <p14:creationId xmlns:p14="http://schemas.microsoft.com/office/powerpoint/2010/main" val="10845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466578" cy="3533083"/>
          </a:xfrm>
        </p:spPr>
        <p:txBody>
          <a:bodyPr>
            <a:noAutofit/>
          </a:bodyPr>
          <a:lstStyle/>
          <a:p>
            <a:r>
              <a:rPr lang="cs-CZ" b="1" dirty="0" smtClean="0"/>
              <a:t>Zajištění specialisty je povinn</a:t>
            </a:r>
            <a:r>
              <a:rPr lang="cs-CZ" b="1" dirty="0"/>
              <a:t>é</a:t>
            </a:r>
            <a:endParaRPr lang="cs-CZ" b="1" dirty="0" smtClean="0"/>
          </a:p>
          <a:p>
            <a:r>
              <a:rPr lang="cs-CZ" b="1" dirty="0" smtClean="0"/>
              <a:t>Provádí průzkum </a:t>
            </a:r>
            <a:r>
              <a:rPr lang="cs-CZ" b="1" dirty="0" smtClean="0"/>
              <a:t>zájmu</a:t>
            </a:r>
            <a:r>
              <a:rPr lang="cs-CZ" dirty="0" smtClean="0"/>
              <a:t> o </a:t>
            </a:r>
            <a:r>
              <a:rPr lang="cs-CZ" dirty="0" smtClean="0"/>
              <a:t>výměnu starých kotlů ještě před </a:t>
            </a:r>
            <a:r>
              <a:rPr lang="cs-CZ" dirty="0" smtClean="0"/>
              <a:t>podáním žádosti</a:t>
            </a:r>
          </a:p>
          <a:p>
            <a:r>
              <a:rPr lang="cs-CZ" b="1" dirty="0" smtClean="0"/>
              <a:t>Poskytuje </a:t>
            </a:r>
            <a:r>
              <a:rPr lang="cs-CZ" b="1" dirty="0"/>
              <a:t>asistenci </a:t>
            </a:r>
            <a:r>
              <a:rPr lang="cs-CZ" b="1" dirty="0" smtClean="0"/>
              <a:t>domácnostem</a:t>
            </a:r>
            <a:endParaRPr lang="cs-CZ" b="1" dirty="0" smtClean="0"/>
          </a:p>
          <a:p>
            <a:pPr lvl="1">
              <a:buFont typeface="Segoe UI" panose="020B0502040204020203" pitchFamily="34" charset="0"/>
              <a:buChar char="-"/>
            </a:pPr>
            <a:r>
              <a:rPr lang="cs-CZ" dirty="0" smtClean="0"/>
              <a:t>provádí </a:t>
            </a:r>
            <a:r>
              <a:rPr lang="cs-CZ" dirty="0"/>
              <a:t>základní posouzení aktuálního </a:t>
            </a:r>
            <a:r>
              <a:rPr lang="cs-CZ" dirty="0" smtClean="0"/>
              <a:t>stavu</a:t>
            </a:r>
            <a:endParaRPr lang="cs-CZ" dirty="0"/>
          </a:p>
          <a:p>
            <a:pPr lvl="1">
              <a:buFont typeface="Segoe UI" panose="020B0502040204020203" pitchFamily="34" charset="0"/>
              <a:buChar char="-"/>
            </a:pPr>
            <a:r>
              <a:rPr lang="cs-CZ" dirty="0" smtClean="0"/>
              <a:t>doporučuje </a:t>
            </a:r>
            <a:r>
              <a:rPr lang="cs-CZ" dirty="0"/>
              <a:t>vhodná řešení výměny </a:t>
            </a:r>
            <a:r>
              <a:rPr lang="cs-CZ" dirty="0" smtClean="0"/>
              <a:t>kotle</a:t>
            </a:r>
          </a:p>
          <a:p>
            <a:pPr lvl="1">
              <a:buFont typeface="Segoe UI" panose="020B0502040204020203" pitchFamily="34" charset="0"/>
              <a:buChar char="-"/>
            </a:pPr>
            <a:r>
              <a:rPr lang="cs-CZ" dirty="0" smtClean="0"/>
              <a:t>pomáhá </a:t>
            </a:r>
            <a:r>
              <a:rPr lang="cs-CZ" dirty="0"/>
              <a:t>s vyřízením </a:t>
            </a:r>
            <a:r>
              <a:rPr lang="cs-CZ" dirty="0" smtClean="0"/>
              <a:t>půjčky (obec) </a:t>
            </a:r>
            <a:r>
              <a:rPr lang="cs-CZ" dirty="0"/>
              <a:t>a </a:t>
            </a:r>
            <a:r>
              <a:rPr lang="cs-CZ" dirty="0" smtClean="0"/>
              <a:t>kotlíkové dotace (kraj)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Specialista na výměnu </a:t>
            </a:r>
            <a:r>
              <a:rPr lang="cs-CZ" dirty="0" smtClean="0"/>
              <a:t>kotlů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Hlavní </a:t>
            </a:r>
            <a:r>
              <a:rPr lang="cs-CZ" dirty="0" smtClean="0"/>
              <a:t>role specialisty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0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466578" cy="3628617"/>
          </a:xfrm>
        </p:spPr>
        <p:txBody>
          <a:bodyPr>
            <a:noAutofit/>
          </a:bodyPr>
          <a:lstStyle/>
          <a:p>
            <a:r>
              <a:rPr lang="cs-CZ" dirty="0" smtClean="0"/>
              <a:t>Obecně </a:t>
            </a:r>
            <a:r>
              <a:rPr lang="cs-CZ" b="1" dirty="0" smtClean="0"/>
              <a:t>nejsou stanovena žádná kvalifikační kritéria</a:t>
            </a:r>
            <a:endParaRPr lang="cs-CZ" dirty="0" smtClean="0"/>
          </a:p>
          <a:p>
            <a:r>
              <a:rPr lang="cs-CZ" dirty="0" smtClean="0"/>
              <a:t>O způsobu výběru kotlíkového specialisty </a:t>
            </a:r>
            <a:r>
              <a:rPr lang="cs-CZ" b="1" dirty="0" smtClean="0"/>
              <a:t>rozhoduje sama obec</a:t>
            </a:r>
            <a:r>
              <a:rPr lang="cs-CZ" dirty="0" smtClean="0"/>
              <a:t>, může jít o:</a:t>
            </a:r>
          </a:p>
          <a:p>
            <a:pPr lvl="1"/>
            <a:r>
              <a:rPr lang="cs-CZ" dirty="0" smtClean="0"/>
              <a:t>Zaměstnance obce (vč. DPČ / DPP)</a:t>
            </a:r>
          </a:p>
          <a:p>
            <a:pPr lvl="1"/>
            <a:r>
              <a:rPr lang="cs-CZ" dirty="0" smtClean="0"/>
              <a:t>Službu zajištěnou </a:t>
            </a:r>
            <a:r>
              <a:rPr lang="cs-CZ" dirty="0" smtClean="0"/>
              <a:t>dodavatelem</a:t>
            </a:r>
          </a:p>
          <a:p>
            <a:r>
              <a:rPr lang="cs-CZ" dirty="0" smtClean="0"/>
              <a:t>V případě výběru dodavatele </a:t>
            </a:r>
            <a:r>
              <a:rPr lang="cs-CZ" b="1" dirty="0" smtClean="0"/>
              <a:t>pozor na podmínky zadávání veřejných zakázek</a:t>
            </a:r>
            <a:r>
              <a:rPr lang="cs-CZ" dirty="0" smtClean="0"/>
              <a:t> (zejména u velkých měst)</a:t>
            </a:r>
          </a:p>
          <a:p>
            <a:r>
              <a:rPr lang="cs-CZ" b="1" dirty="0" smtClean="0"/>
              <a:t>Měl by dodržovat etický kodex</a:t>
            </a:r>
            <a:r>
              <a:rPr lang="cs-CZ" dirty="0" smtClean="0"/>
              <a:t> (doporučený vzor na webu)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Specialista na výměnu </a:t>
            </a:r>
            <a:r>
              <a:rPr lang="cs-CZ" dirty="0" smtClean="0"/>
              <a:t>kotlů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Kdo může být specialistou?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9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466578" cy="3724152"/>
          </a:xfrm>
        </p:spPr>
        <p:txBody>
          <a:bodyPr>
            <a:noAutofit/>
          </a:bodyPr>
          <a:lstStyle/>
          <a:p>
            <a:r>
              <a:rPr lang="cs-CZ" b="1" dirty="0"/>
              <a:t>Být </a:t>
            </a:r>
            <a:r>
              <a:rPr lang="cs-CZ" b="1" dirty="0" smtClean="0"/>
              <a:t>komunikativní, trpělivý a věcný</a:t>
            </a:r>
            <a:endParaRPr lang="cs-CZ" dirty="0" smtClean="0"/>
          </a:p>
          <a:p>
            <a:r>
              <a:rPr lang="cs-CZ" b="1" dirty="0" smtClean="0"/>
              <a:t>Znát dobře podmínky</a:t>
            </a:r>
            <a:r>
              <a:rPr lang="cs-CZ" dirty="0" smtClean="0"/>
              <a:t> 3. vlny kotlíkových dotací a programu „kotlíkových půjček“ (a případně NZÚ)</a:t>
            </a:r>
          </a:p>
          <a:p>
            <a:r>
              <a:rPr lang="cs-CZ" b="1" dirty="0" smtClean="0"/>
              <a:t>Mít přehled o nejčastěji používaných zdrojích tepla</a:t>
            </a:r>
            <a:r>
              <a:rPr lang="cs-CZ" dirty="0" smtClean="0"/>
              <a:t> na vytápění a jejich specificích - základní technické parametry a omezení a obecné ekonomické vlastnosti (investice / provoz)</a:t>
            </a:r>
          </a:p>
          <a:p>
            <a:r>
              <a:rPr lang="cs-CZ" b="1" dirty="0" smtClean="0"/>
              <a:t>Kotlíkový specialista si neklade za cíl nahradit projektanta nebo energetického specialistu</a:t>
            </a:r>
            <a:r>
              <a:rPr lang="cs-CZ" dirty="0" smtClean="0"/>
              <a:t>, měl by občana nasměrovat správným směrem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Specialista na výměnu </a:t>
            </a:r>
            <a:r>
              <a:rPr lang="cs-CZ" dirty="0" smtClean="0"/>
              <a:t>kotlů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Co by měl kotlíkový specialista umět?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Poskytovat nepřesné či dokonce nepravdivé informace, slibuje nereálné úspory a návratnosti</a:t>
            </a:r>
            <a:r>
              <a:rPr lang="cs-CZ" dirty="0" smtClean="0"/>
              <a:t> (viz „Šmejdi“)</a:t>
            </a:r>
            <a:endParaRPr lang="cs-CZ" dirty="0" smtClean="0"/>
          </a:p>
          <a:p>
            <a:r>
              <a:rPr lang="cs-CZ" b="1" dirty="0" smtClean="0"/>
              <a:t>Být příliš „vlezlý“ </a:t>
            </a:r>
            <a:r>
              <a:rPr lang="cs-CZ" dirty="0" smtClean="0"/>
              <a:t>(nemáte vyhlášku omezující podomní prodej?)</a:t>
            </a:r>
            <a:endParaRPr lang="cs-CZ" b="1" dirty="0" smtClean="0"/>
          </a:p>
          <a:p>
            <a:r>
              <a:rPr lang="cs-CZ" b="1" dirty="0" smtClean="0"/>
              <a:t>Doporučovat či jinak prosazovat konkrétní výrobky anebo služby</a:t>
            </a:r>
            <a:r>
              <a:rPr lang="cs-CZ" dirty="0" smtClean="0"/>
              <a:t> (tj. nesmí poskytnout výhodu)</a:t>
            </a:r>
          </a:p>
          <a:p>
            <a:r>
              <a:rPr lang="cs-CZ" b="1" dirty="0" smtClean="0"/>
              <a:t>Účtovat občanům jakékoliv poplatky</a:t>
            </a:r>
            <a:r>
              <a:rPr lang="cs-CZ" dirty="0" smtClean="0"/>
              <a:t> spojené s výkonem kotlíkového specialisty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Specialista na výměnu </a:t>
            </a:r>
            <a:r>
              <a:rPr lang="cs-CZ" dirty="0" smtClean="0"/>
              <a:t>kotlů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Co kotlíkový specialista nesmí?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Podpora se vztahuje pouze na rodinné domy ve vlastnictví fyzických osob</a:t>
            </a:r>
            <a:r>
              <a:rPr lang="cs-CZ" dirty="0" smtClean="0"/>
              <a:t> (právnické osoby mohou získat podporu na výměnu kotle v RD z NZÚ)</a:t>
            </a:r>
            <a:endParaRPr lang="cs-CZ" dirty="0" smtClean="0"/>
          </a:p>
          <a:p>
            <a:r>
              <a:rPr lang="cs-CZ" b="1" dirty="0" smtClean="0"/>
              <a:t>Původní kotel musí být na pevná paliva a musí mít pouze ruční přikládání a musí být horší než 3. třída dle ČSN EN 303-5</a:t>
            </a:r>
          </a:p>
          <a:p>
            <a:r>
              <a:rPr lang="cs-CZ" b="1" dirty="0" smtClean="0"/>
              <a:t>Výměna lokálních topidel (kamna, pece, krby) nelze v kotlíkových dotacích podpořit</a:t>
            </a:r>
            <a:r>
              <a:rPr lang="cs-CZ" dirty="0" smtClean="0"/>
              <a:t> (podpora možná z NZÚ)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Na co si dávat pozor?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Splnění přijatelnosti „kotlíkových dotací“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Nutno zajistit fotodokumentaci ještě před odpojením starého kotle</a:t>
            </a:r>
            <a:endParaRPr lang="cs-CZ" dirty="0" smtClean="0"/>
          </a:p>
          <a:p>
            <a:r>
              <a:rPr lang="cs-CZ" b="1" dirty="0" smtClean="0"/>
              <a:t>Vyžadovat povinnou zprávu o technickém stavu kotle</a:t>
            </a:r>
            <a:endParaRPr lang="cs-CZ" dirty="0"/>
          </a:p>
          <a:p>
            <a:r>
              <a:rPr lang="cs-CZ" b="1" dirty="0" smtClean="0"/>
              <a:t>Podporovány jsou pouze zdroje splňující Ekodesign</a:t>
            </a:r>
            <a:r>
              <a:rPr lang="cs-CZ" dirty="0" smtClean="0"/>
              <a:t> – viz Seznam výrobků a technologií (svt.sfzp.cz)</a:t>
            </a:r>
          </a:p>
          <a:p>
            <a:pPr lvl="1"/>
            <a:r>
              <a:rPr lang="cs-CZ" dirty="0" smtClean="0"/>
              <a:t>Tepelná čerpadla</a:t>
            </a:r>
          </a:p>
          <a:p>
            <a:pPr lvl="1"/>
            <a:r>
              <a:rPr lang="cs-CZ" dirty="0" smtClean="0"/>
              <a:t>Kotle na biomasu (u ruční dodávky paliva nutná akumulační nádrž)</a:t>
            </a:r>
          </a:p>
          <a:p>
            <a:pPr lvl="1"/>
            <a:r>
              <a:rPr lang="cs-CZ" dirty="0" smtClean="0"/>
              <a:t>Plynové kondenzační kotle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Na co si dávat pozor?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4" y="1229213"/>
            <a:ext cx="1693095" cy="1693095"/>
          </a:xfrm>
          <a:prstGeom prst="rect">
            <a:avLst/>
          </a:prstGeom>
        </p:spPr>
      </p:pic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Splnění přijatelnosti „kotlíkových dotací“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6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to všechno děláme ?</a:t>
            </a:r>
            <a:endParaRPr lang="cs-CZ" dirty="0"/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1"/>
          </p:nvPr>
        </p:nvSpPr>
        <p:spPr>
          <a:xfrm>
            <a:off x="472707" y="2279158"/>
            <a:ext cx="8326236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6757" indent="-342900">
              <a:spcBef>
                <a:spcPts val="1687"/>
              </a:spcBef>
              <a:buClr>
                <a:srgbClr val="3F9C35"/>
              </a:buClr>
            </a:pPr>
            <a:r>
              <a:rPr lang="cs-CZ" b="1" dirty="0" smtClean="0"/>
              <a:t>Poslední </a:t>
            </a:r>
            <a:r>
              <a:rPr lang="cs-CZ" b="1" dirty="0" smtClean="0"/>
              <a:t>vlna </a:t>
            </a:r>
            <a:r>
              <a:rPr lang="cs-CZ" b="1" dirty="0" smtClean="0"/>
              <a:t>kotlíkových dotací z OPŽP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- </a:t>
            </a:r>
            <a:r>
              <a:rPr lang="cs-CZ" dirty="0" smtClean="0"/>
              <a:t>využilo doposud 60 tisíc domácností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startuje 3. vlna, </a:t>
            </a:r>
            <a:r>
              <a:rPr lang="cs-CZ" dirty="0" smtClean="0"/>
              <a:t>nově bez </a:t>
            </a:r>
            <a:r>
              <a:rPr lang="cs-CZ" dirty="0" smtClean="0"/>
              <a:t>kombinovaných kotlů</a:t>
            </a:r>
            <a:endParaRPr lang="cs-CZ" dirty="0"/>
          </a:p>
          <a:p>
            <a:pPr marL="246757" indent="-342900">
              <a:spcBef>
                <a:spcPts val="1687"/>
              </a:spcBef>
              <a:buClr>
                <a:srgbClr val="3F9C35"/>
              </a:buClr>
            </a:pPr>
            <a:r>
              <a:rPr lang="cs-CZ" b="1" dirty="0" smtClean="0"/>
              <a:t>Identifikace </a:t>
            </a:r>
            <a:r>
              <a:rPr lang="cs-CZ" b="1" dirty="0" smtClean="0"/>
              <a:t>bariér</a:t>
            </a:r>
            <a:r>
              <a:rPr lang="cs-CZ" b="1" dirty="0"/>
              <a:t/>
            </a:r>
            <a:br>
              <a:rPr lang="cs-CZ" b="1" dirty="0"/>
            </a:br>
            <a:r>
              <a:rPr lang="cs-CZ" dirty="0"/>
              <a:t>- </a:t>
            </a:r>
            <a:r>
              <a:rPr lang="cs-CZ" dirty="0" smtClean="0"/>
              <a:t>nutnost 100% předfinancování výměny kotle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obava ze složité administrativy kotlíkových dotací</a:t>
            </a:r>
          </a:p>
          <a:p>
            <a:pPr marL="246757" indent="-342900">
              <a:spcBef>
                <a:spcPts val="1687"/>
              </a:spcBef>
              <a:buClr>
                <a:srgbClr val="3F9C35"/>
              </a:buClr>
            </a:pPr>
            <a:r>
              <a:rPr lang="cs-CZ" b="1" dirty="0" smtClean="0"/>
              <a:t>Řešení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- nabídnout domácnostem </a:t>
            </a:r>
            <a:r>
              <a:rPr lang="cs-CZ" dirty="0" smtClean="0"/>
              <a:t>finanční i odbornou pomoc, </a:t>
            </a:r>
            <a:r>
              <a:rPr lang="cs-CZ" dirty="0" smtClean="0"/>
              <a:t>dostat se ke každým </a:t>
            </a:r>
            <a:r>
              <a:rPr lang="cs-CZ" dirty="0" smtClean="0"/>
              <a:t>dveřím -&gt; </a:t>
            </a:r>
            <a:r>
              <a:rPr lang="cs-CZ" b="1" dirty="0" smtClean="0"/>
              <a:t>zapojit </a:t>
            </a:r>
            <a:r>
              <a:rPr lang="cs-CZ" b="1" dirty="0" smtClean="0"/>
              <a:t>obce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73076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Lokálně čistý zdroj</a:t>
            </a:r>
          </a:p>
          <a:p>
            <a:r>
              <a:rPr lang="cs-CZ" b="1" dirty="0" smtClean="0"/>
              <a:t>Vysoká účinnost vč. ohřevu teplé vody</a:t>
            </a:r>
          </a:p>
          <a:p>
            <a:r>
              <a:rPr lang="cs-CZ" b="1" dirty="0" smtClean="0"/>
              <a:t>Bezobslužný provoz</a:t>
            </a:r>
            <a:r>
              <a:rPr lang="cs-CZ" dirty="0" smtClean="0"/>
              <a:t> (možno ovládat vzdáleně)</a:t>
            </a:r>
            <a:endParaRPr lang="cs-CZ" dirty="0" smtClean="0"/>
          </a:p>
          <a:p>
            <a:r>
              <a:rPr lang="cs-CZ" b="1" dirty="0" smtClean="0"/>
              <a:t>Většinou kompaktní rozměry bez požadavku na sklad paliva</a:t>
            </a:r>
            <a:endParaRPr lang="cs-CZ" dirty="0"/>
          </a:p>
          <a:p>
            <a:r>
              <a:rPr lang="cs-CZ" b="1" dirty="0" smtClean="0"/>
              <a:t>Odpadá starost o spalinovou cestu</a:t>
            </a:r>
          </a:p>
          <a:p>
            <a:r>
              <a:rPr lang="cs-CZ" b="1" dirty="0" smtClean="0"/>
              <a:t>Možnost získat sníženou sazbu na elektřinu (D57d)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Tepelná čerpadla - plusy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1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Vysoké investiční náklady</a:t>
            </a:r>
          </a:p>
          <a:p>
            <a:r>
              <a:rPr lang="cs-CZ" b="1" dirty="0" smtClean="0"/>
              <a:t>Riziko dalšího zdražení elektrické energie</a:t>
            </a:r>
          </a:p>
          <a:p>
            <a:r>
              <a:rPr lang="cs-CZ" b="1" dirty="0" smtClean="0"/>
              <a:t>Většinou nezbytná instalace bivalentního zdroje</a:t>
            </a:r>
            <a:endParaRPr lang="cs-CZ" dirty="0" smtClean="0"/>
          </a:p>
          <a:p>
            <a:r>
              <a:rPr lang="cs-CZ" b="1" dirty="0" smtClean="0"/>
              <a:t>Nižší max. teplota otopné vody -&gt; často nutná úprava otopné soustavy</a:t>
            </a:r>
            <a:endParaRPr lang="cs-CZ" dirty="0"/>
          </a:p>
          <a:p>
            <a:r>
              <a:rPr lang="cs-CZ" b="1" dirty="0" smtClean="0"/>
              <a:t>Riziko zvýšené hlučnosti</a:t>
            </a:r>
            <a:r>
              <a:rPr lang="cs-CZ" dirty="0" smtClean="0"/>
              <a:t> (nutné posoudit zejména u systému vzduch – voda)</a:t>
            </a:r>
          </a:p>
          <a:p>
            <a:r>
              <a:rPr lang="cs-CZ" b="1" dirty="0" smtClean="0"/>
              <a:t>Možnost získat sníženou sazbu na elektřinu (D57d)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Tepelná čerpadla - mínusy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911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Oproti jiným řešením relativně nízká vstupní investice</a:t>
            </a:r>
          </a:p>
          <a:p>
            <a:r>
              <a:rPr lang="cs-CZ" b="1" dirty="0" smtClean="0"/>
              <a:t>Levné palivo</a:t>
            </a:r>
          </a:p>
          <a:p>
            <a:r>
              <a:rPr lang="cs-CZ" b="1" dirty="0" smtClean="0"/>
              <a:t>Vysokoteplotní zdroj -&gt; nemusí se upravovat otopná soustava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Ruční kotel na biomasu - plusy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8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Při špatné obsluze zvýšené množství znečišťujících látek</a:t>
            </a:r>
          </a:p>
          <a:p>
            <a:r>
              <a:rPr lang="cs-CZ" b="1" dirty="0" smtClean="0"/>
              <a:t>Menší komfort užívání</a:t>
            </a:r>
          </a:p>
          <a:p>
            <a:r>
              <a:rPr lang="cs-CZ" b="1" dirty="0" smtClean="0"/>
              <a:t>Nutno skladovat (a sušit) palivo</a:t>
            </a:r>
          </a:p>
          <a:p>
            <a:r>
              <a:rPr lang="cs-CZ" b="1" dirty="0" smtClean="0"/>
              <a:t>Povinná instalace akumulační nádrže</a:t>
            </a:r>
            <a:r>
              <a:rPr lang="cs-CZ" dirty="0" smtClean="0"/>
              <a:t> (prostorová omezení)</a:t>
            </a:r>
            <a:endParaRPr lang="cs-CZ" dirty="0" smtClean="0"/>
          </a:p>
          <a:p>
            <a:r>
              <a:rPr lang="cs-CZ" b="1" dirty="0" smtClean="0"/>
              <a:t>Nutné udržovat a pravidelně kontrolovat spalinovou cestu</a:t>
            </a:r>
            <a:r>
              <a:rPr lang="cs-CZ" dirty="0" smtClean="0"/>
              <a:t> (zahrnout do investičních i provozních nákladů)</a:t>
            </a:r>
            <a:endParaRPr lang="cs-CZ" dirty="0"/>
          </a:p>
          <a:p>
            <a:r>
              <a:rPr lang="cs-CZ" b="1" dirty="0" smtClean="0"/>
              <a:t>Nemožnost získat sníženou sazbu na elektřinu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Ruční kotel na biomasu - mínusy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4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Komfortní obsluha</a:t>
            </a:r>
          </a:p>
          <a:p>
            <a:r>
              <a:rPr lang="cs-CZ" b="1" dirty="0" smtClean="0"/>
              <a:t>Nízké emise</a:t>
            </a:r>
            <a:r>
              <a:rPr lang="cs-CZ" dirty="0" smtClean="0"/>
              <a:t> (řízený proces spalování s minimalizací chyb obsluhy)</a:t>
            </a:r>
          </a:p>
          <a:p>
            <a:r>
              <a:rPr lang="cs-CZ" b="1" dirty="0" smtClean="0"/>
              <a:t>Vysokoteplotní zdroj -&gt; nemusí se upravovat otopná soustava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Kotel na pelety - plusy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5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Vysoká vstupní investice</a:t>
            </a:r>
          </a:p>
          <a:p>
            <a:r>
              <a:rPr lang="cs-CZ" b="1" dirty="0" smtClean="0"/>
              <a:t>Vyšší cena pelet </a:t>
            </a:r>
          </a:p>
          <a:p>
            <a:r>
              <a:rPr lang="cs-CZ" b="1" dirty="0" smtClean="0"/>
              <a:t>Nutno skladovat palivo</a:t>
            </a:r>
            <a:endParaRPr lang="cs-CZ" dirty="0" smtClean="0"/>
          </a:p>
          <a:p>
            <a:r>
              <a:rPr lang="cs-CZ" b="1" dirty="0" smtClean="0"/>
              <a:t>Nutné udržovat a pravidelně kontrolovat spalinovou cestu</a:t>
            </a:r>
            <a:r>
              <a:rPr lang="cs-CZ" dirty="0" smtClean="0"/>
              <a:t> (zahrnout do investičních i provozních nákladů)</a:t>
            </a:r>
            <a:endParaRPr lang="cs-CZ" dirty="0"/>
          </a:p>
          <a:p>
            <a:r>
              <a:rPr lang="cs-CZ" b="1" dirty="0" smtClean="0"/>
              <a:t>Nemožnost získat sníženou sazbu na elektřinu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Kotel na pelety - mínusy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69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Komfortní obsluha</a:t>
            </a:r>
          </a:p>
          <a:p>
            <a:r>
              <a:rPr lang="cs-CZ" b="1" dirty="0" smtClean="0"/>
              <a:t>Relativně nízká cena</a:t>
            </a:r>
            <a:r>
              <a:rPr lang="cs-CZ" dirty="0" smtClean="0"/>
              <a:t> (zejména tam, kde je zhotovena přípojka)</a:t>
            </a:r>
          </a:p>
          <a:p>
            <a:r>
              <a:rPr lang="cs-CZ" b="1" dirty="0" smtClean="0"/>
              <a:t>Nízké emise a vysoká účinnost</a:t>
            </a:r>
          </a:p>
          <a:p>
            <a:r>
              <a:rPr lang="cs-CZ" b="1" dirty="0" smtClean="0"/>
              <a:t>Nenáročné na prostor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Kotel na plyn - plusy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2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Plyn není zaveden všude</a:t>
            </a:r>
          </a:p>
          <a:p>
            <a:r>
              <a:rPr lang="cs-CZ" b="1" dirty="0" smtClean="0"/>
              <a:t>Vyšší cena plynu (riziko dalšího zvyšování) </a:t>
            </a:r>
          </a:p>
          <a:p>
            <a:r>
              <a:rPr lang="cs-CZ" b="1" dirty="0" smtClean="0"/>
              <a:t>Nutné vytvořit, udržovat a pravidelně kontrolovat spalinovou cestu</a:t>
            </a:r>
            <a:r>
              <a:rPr lang="cs-CZ" dirty="0" smtClean="0"/>
              <a:t> (zahrnout do investičních i provozních nákladů)</a:t>
            </a:r>
            <a:endParaRPr lang="cs-CZ" dirty="0"/>
          </a:p>
          <a:p>
            <a:r>
              <a:rPr lang="cs-CZ" b="1" dirty="0" smtClean="0"/>
              <a:t>Relativně vysoké měsíční paušální platby za plynoměr</a:t>
            </a:r>
          </a:p>
          <a:p>
            <a:r>
              <a:rPr lang="cs-CZ" b="1" dirty="0" smtClean="0"/>
              <a:t>Nemožnost získat sníženou sazbu na elektřinu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Základní parametry zdrojů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Kotel na plyn - mínusy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7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22308"/>
            <a:ext cx="8323663" cy="3724152"/>
          </a:xfrm>
        </p:spPr>
        <p:txBody>
          <a:bodyPr>
            <a:noAutofit/>
          </a:bodyPr>
          <a:lstStyle/>
          <a:p>
            <a:r>
              <a:rPr lang="cs-CZ" b="1" dirty="0" smtClean="0"/>
              <a:t>Vzorová smlouva mezi občanem a obcí – dle jakého předpisu?</a:t>
            </a:r>
          </a:p>
          <a:p>
            <a:r>
              <a:rPr lang="cs-CZ" b="1" dirty="0" smtClean="0"/>
              <a:t>Etický kodex pro kotlíkového specialistu</a:t>
            </a:r>
          </a:p>
          <a:p>
            <a:r>
              <a:rPr lang="cs-CZ" b="1" dirty="0" smtClean="0"/>
              <a:t>Jak vyplnit žádost v případě více projektů v Cíli 2?</a:t>
            </a:r>
          </a:p>
          <a:p>
            <a:r>
              <a:rPr lang="cs-CZ" b="1" dirty="0" smtClean="0"/>
              <a:t>Přijatelnost projektů v rámci Cíle 2?</a:t>
            </a:r>
            <a:endParaRPr lang="cs-CZ" dirty="0"/>
          </a:p>
          <a:p>
            <a:r>
              <a:rPr lang="cs-CZ" b="1" dirty="0" smtClean="0"/>
              <a:t>Parametry půjčky – mohu půjčit méně / více?</a:t>
            </a:r>
          </a:p>
          <a:p>
            <a:r>
              <a:rPr lang="cs-CZ" b="1" dirty="0" smtClean="0"/>
              <a:t>Co, když občan neobdrží „kotlíkovou dotaci“?</a:t>
            </a:r>
          </a:p>
          <a:p>
            <a:r>
              <a:rPr lang="cs-CZ" b="1" dirty="0" smtClean="0"/>
              <a:t>Zajištění první mimořádné splátky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Na co se často ptáte?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72706" y="2311675"/>
            <a:ext cx="8199207" cy="430887"/>
          </a:xfrm>
        </p:spPr>
        <p:txBody>
          <a:bodyPr/>
          <a:lstStyle/>
          <a:p>
            <a:r>
              <a:rPr lang="cs-CZ" dirty="0" smtClean="0"/>
              <a:t>Sledujte FAQ na webu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3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697" y="2592232"/>
            <a:ext cx="8654452" cy="3972341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Webové </a:t>
            </a:r>
            <a:r>
              <a:rPr lang="cs-CZ" altLang="cs-CZ" b="1" dirty="0">
                <a:latin typeface="Segoe UI" pitchFamily="34" charset="0"/>
                <a:cs typeface="Segoe UI" pitchFamily="34" charset="0"/>
              </a:rPr>
              <a:t>stránky </a:t>
            </a:r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SFŽP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(+</a:t>
            </a:r>
            <a:r>
              <a:rPr lang="cs-CZ" altLang="cs-CZ" dirty="0" err="1" smtClean="0">
                <a:latin typeface="Segoe UI" pitchFamily="34" charset="0"/>
                <a:cs typeface="Segoe UI" pitchFamily="34" charset="0"/>
              </a:rPr>
              <a:t>newsletter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):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  <a:hlinkClick r:id="rId2"/>
              </a:rPr>
              <a:t>www.sfzp.cz</a:t>
            </a:r>
            <a:endParaRPr lang="cs-CZ" altLang="cs-CZ" dirty="0">
              <a:latin typeface="Segoe UI" pitchFamily="34" charset="0"/>
              <a:cs typeface="Segoe UI" pitchFamily="34" charset="0"/>
            </a:endParaRPr>
          </a:p>
          <a:p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Text výzvy, formuláře, FAQ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:</a:t>
            </a:r>
            <a:endParaRPr lang="cs-CZ" altLang="cs-CZ" dirty="0">
              <a:latin typeface="Segoe UI" pitchFamily="34" charset="0"/>
              <a:cs typeface="Segoe UI" pitchFamily="34" charset="0"/>
            </a:endParaRPr>
          </a:p>
          <a:p>
            <a:pPr lvl="1"/>
            <a:r>
              <a:rPr lang="cs-CZ" altLang="cs-CZ" dirty="0">
                <a:latin typeface="Segoe UI" pitchFamily="34" charset="0"/>
                <a:cs typeface="Segoe UI" pitchFamily="34" charset="0"/>
                <a:hlinkClick r:id="rId3"/>
              </a:rPr>
              <a:t>https://www.narodniprogramzp.cz/nabidka-dotaci/detail-vyzvy/?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  <a:hlinkClick r:id="rId3"/>
              </a:rPr>
              <a:t>id=66</a:t>
            </a:r>
            <a:endParaRPr lang="cs-CZ" altLang="cs-CZ" dirty="0" smtClean="0">
              <a:latin typeface="Segoe UI" pitchFamily="34" charset="0"/>
              <a:cs typeface="Segoe UI" pitchFamily="34" charset="0"/>
            </a:endParaRPr>
          </a:p>
          <a:p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Obecné dotazy -&gt; </a:t>
            </a:r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zelená linka </a:t>
            </a:r>
            <a:r>
              <a:rPr lang="cs-CZ" altLang="cs-CZ" b="1" dirty="0">
                <a:latin typeface="Segoe UI" pitchFamily="34" charset="0"/>
                <a:cs typeface="Segoe UI" pitchFamily="34" charset="0"/>
              </a:rPr>
              <a:t>800 260 500</a:t>
            </a:r>
            <a:r>
              <a:rPr lang="cs-CZ" altLang="cs-CZ" dirty="0">
                <a:latin typeface="Segoe UI" pitchFamily="34" charset="0"/>
                <a:cs typeface="Segoe UI" pitchFamily="34" charset="0"/>
              </a:rPr>
              <a:t>; </a:t>
            </a:r>
            <a:r>
              <a:rPr lang="cs-CZ" altLang="cs-CZ" dirty="0">
                <a:latin typeface="Segoe UI" pitchFamily="34" charset="0"/>
                <a:cs typeface="Segoe UI" pitchFamily="34" charset="0"/>
                <a:hlinkClick r:id="rId4"/>
              </a:rPr>
              <a:t>dotazy@sfzp.cz</a:t>
            </a:r>
            <a:endParaRPr lang="cs-CZ" altLang="cs-CZ" dirty="0">
              <a:latin typeface="Segoe UI" pitchFamily="34" charset="0"/>
              <a:cs typeface="Segoe UI" pitchFamily="34" charset="0"/>
            </a:endParaRPr>
          </a:p>
          <a:p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Specifické dotazy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–&gt; </a:t>
            </a:r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krajské </a:t>
            </a:r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pracoviště </a:t>
            </a:r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Ostrava</a:t>
            </a:r>
            <a:endParaRPr lang="cs-CZ" altLang="cs-CZ" b="1" dirty="0">
              <a:latin typeface="Segoe UI" pitchFamily="34" charset="0"/>
              <a:cs typeface="Segoe UI" pitchFamily="34" charset="0"/>
            </a:endParaRPr>
          </a:p>
          <a:p>
            <a:r>
              <a:rPr lang="cs-CZ" altLang="cs-CZ" b="1" dirty="0">
                <a:latin typeface="Segoe UI" pitchFamily="34" charset="0"/>
                <a:cs typeface="Segoe UI" pitchFamily="34" charset="0"/>
              </a:rPr>
              <a:t>Priorita</a:t>
            </a:r>
            <a:r>
              <a:rPr lang="cs-CZ" altLang="cs-CZ" dirty="0">
                <a:latin typeface="Segoe UI" pitchFamily="34" charset="0"/>
                <a:cs typeface="Segoe UI" pitchFamily="34" charset="0"/>
              </a:rPr>
              <a:t>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–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časopis (elektronicky nebo v tištěné podobě)</a:t>
            </a:r>
            <a:endParaRPr lang="cs-CZ" altLang="cs-CZ" dirty="0" smtClean="0">
              <a:latin typeface="Segoe UI" pitchFamily="34" charset="0"/>
              <a:cs typeface="Segoe UI" pitchFamily="34" charset="0"/>
            </a:endParaRPr>
          </a:p>
          <a:p>
            <a:r>
              <a:rPr lang="cs-CZ" altLang="cs-CZ" b="1" dirty="0" smtClean="0">
                <a:latin typeface="Segoe UI" pitchFamily="34" charset="0"/>
                <a:cs typeface="Segoe UI" pitchFamily="34" charset="0"/>
              </a:rPr>
              <a:t>Semináře/konzultační dny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 na základě „poptávky“ u </a:t>
            </a:r>
            <a:r>
              <a:rPr lang="cs-CZ" altLang="cs-CZ" dirty="0" smtClean="0">
                <a:latin typeface="Segoe UI" pitchFamily="34" charset="0"/>
                <a:cs typeface="Segoe UI" pitchFamily="34" charset="0"/>
              </a:rPr>
              <a:t>Vás</a:t>
            </a:r>
            <a:endParaRPr lang="cs-CZ" altLang="cs-CZ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472707" y="1521763"/>
            <a:ext cx="819920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0125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baseline="0">
                <a:solidFill>
                  <a:srgbClr val="3F9C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 smtClean="0"/>
              <a:t>Kde najdete informace?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9515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-4007" y="0"/>
            <a:ext cx="9148007" cy="7264468"/>
            <a:chOff x="-4007" y="0"/>
            <a:chExt cx="13004800" cy="10327160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26"/>
            <a:stretch/>
          </p:blipFill>
          <p:spPr>
            <a:xfrm>
              <a:off x="-4007" y="0"/>
              <a:ext cx="13004800" cy="10327160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 flipH="1">
              <a:off x="3319169" y="5186101"/>
              <a:ext cx="6337060" cy="5075404"/>
            </a:xfrm>
            <a:prstGeom prst="rect">
              <a:avLst/>
            </a:prstGeom>
            <a:solidFill>
              <a:schemeClr val="bg1"/>
            </a:solidFill>
            <a:effectLst>
              <a:softEdge rad="317500"/>
            </a:effectLst>
          </p:spPr>
          <p:txBody>
            <a:bodyPr wrap="square" rtlCol="0">
              <a:spAutoFit/>
            </a:bodyPr>
            <a:lstStyle/>
            <a:p>
              <a:pPr marL="742950" indent="-742950" algn="ctr">
                <a:buAutoNum type="arabicPeriod"/>
              </a:pPr>
              <a:endParaRPr lang="cs-CZ" sz="20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spcBef>
                  <a:spcPts val="1200"/>
                </a:spcBef>
              </a:pPr>
              <a:r>
                <a:rPr lang="cs-CZ" sz="36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1. září 2022</a:t>
              </a:r>
            </a:p>
            <a:p>
              <a:pPr algn="ctr"/>
              <a:r>
                <a:rPr lang="cs-CZ" sz="3600" b="1" u="sng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zákaz provozu</a:t>
              </a:r>
              <a:endParaRPr lang="cs-CZ" sz="1050" b="1" u="sng" dirty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endParaRPr lang="cs-CZ" sz="1600" b="1" u="sng" dirty="0" smtClean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cs-CZ" sz="36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32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36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kotlů 1. a 2</a:t>
              </a:r>
              <a:r>
                <a:rPr lang="cs-CZ" sz="36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algn="ctr"/>
              <a:r>
                <a:rPr lang="cs-CZ" sz="3600" b="1" dirty="0" smtClean="0">
                  <a:solidFill>
                    <a:srgbClr val="CC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třídy</a:t>
              </a:r>
              <a:endParaRPr lang="cs-CZ" sz="36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endParaRPr lang="cs-CZ" sz="3600" b="1" dirty="0" smtClean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1101800" y="255213"/>
              <a:ext cx="11449272" cy="1181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smtClean="0">
                  <a:solidFill>
                    <a:srgbClr val="73767D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Cíl: Motivovat k výměně neekologického kotle</a:t>
              </a:r>
              <a:br>
                <a:rPr lang="cs-CZ" sz="2400" b="1" dirty="0" smtClean="0">
                  <a:solidFill>
                    <a:srgbClr val="73767D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cs-CZ" sz="2400" b="1" dirty="0" smtClean="0">
                  <a:solidFill>
                    <a:srgbClr val="73767D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 domácnosti s nižšími příjmy.</a:t>
              </a:r>
              <a:endParaRPr lang="cs-CZ" sz="2400" b="1" dirty="0">
                <a:solidFill>
                  <a:srgbClr val="73767D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706" y="2311675"/>
            <a:ext cx="8199207" cy="4239250"/>
          </a:xfrm>
        </p:spPr>
        <p:txBody>
          <a:bodyPr>
            <a:normAutofit lnSpcReduction="10000"/>
          </a:bodyPr>
          <a:lstStyle/>
          <a:p>
            <a:pPr marL="226800" indent="-226800">
              <a:spcBef>
                <a:spcPts val="1687"/>
              </a:spcBef>
            </a:pPr>
            <a:r>
              <a:rPr lang="cs-CZ" b="1" dirty="0"/>
              <a:t>Obce od nás dostanou finanční prostředky </a:t>
            </a:r>
            <a:r>
              <a:rPr lang="cs-CZ" dirty="0"/>
              <a:t>na poskytnutí kotlíkových půjček domácnostem a na kotlíkové specialisty</a:t>
            </a:r>
          </a:p>
          <a:p>
            <a:pPr marL="226800" indent="-226800">
              <a:spcBef>
                <a:spcPts val="1687"/>
              </a:spcBef>
            </a:pPr>
            <a:r>
              <a:rPr lang="cs-CZ" b="1" dirty="0"/>
              <a:t>Kotlíkový specialista zajišťuje asistenci a pomoc </a:t>
            </a:r>
            <a:r>
              <a:rPr lang="cs-CZ" dirty="0" smtClean="0"/>
              <a:t>domácnostem a případně obci </a:t>
            </a:r>
            <a:r>
              <a:rPr lang="cs-CZ" dirty="0"/>
              <a:t>s vyřízením nutné administrativy</a:t>
            </a:r>
          </a:p>
          <a:p>
            <a:pPr marL="226800" indent="-226800">
              <a:spcBef>
                <a:spcPts val="1687"/>
              </a:spcBef>
            </a:pPr>
            <a:r>
              <a:rPr lang="cs-CZ" b="1" dirty="0"/>
              <a:t>Domácnost </a:t>
            </a:r>
            <a:r>
              <a:rPr lang="cs-CZ" b="1" dirty="0" smtClean="0"/>
              <a:t>obdrží „kotlíkovou půjčku“, ze které zaplatí </a:t>
            </a:r>
            <a:r>
              <a:rPr lang="cs-CZ" b="1" dirty="0" smtClean="0"/>
              <a:t>celou </a:t>
            </a:r>
            <a:r>
              <a:rPr lang="cs-CZ" b="1" dirty="0"/>
              <a:t>výměnu </a:t>
            </a:r>
            <a:r>
              <a:rPr lang="cs-CZ" b="1" dirty="0" smtClean="0"/>
              <a:t>kotle</a:t>
            </a:r>
            <a:r>
              <a:rPr lang="cs-CZ" dirty="0" smtClean="0"/>
              <a:t>,</a:t>
            </a:r>
            <a:r>
              <a:rPr lang="cs-CZ" b="1" dirty="0" smtClean="0"/>
              <a:t> </a:t>
            </a:r>
            <a:r>
              <a:rPr lang="cs-CZ" dirty="0" smtClean="0"/>
              <a:t>následně </a:t>
            </a:r>
            <a:r>
              <a:rPr lang="cs-CZ" dirty="0"/>
              <a:t>obdrženou kotlíkovou dotaci z kraje vrací obci a zbytek bezúročně </a:t>
            </a:r>
            <a:r>
              <a:rPr lang="cs-CZ" dirty="0" smtClean="0"/>
              <a:t>splácí</a:t>
            </a:r>
          </a:p>
          <a:p>
            <a:pPr marL="226800" indent="-226800">
              <a:spcBef>
                <a:spcPts val="1687"/>
              </a:spcBef>
            </a:pPr>
            <a:r>
              <a:rPr lang="cs-CZ" b="1" dirty="0" smtClean="0"/>
              <a:t>Obce mohou vrácené prostředky využít na realizaci vlastních projektů</a:t>
            </a:r>
            <a:endParaRPr lang="cs-CZ" b="1" dirty="0"/>
          </a:p>
          <a:p>
            <a:pPr marL="226800" indent="-226800"/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Rekapitulace</a:t>
            </a:r>
          </a:p>
        </p:txBody>
      </p:sp>
    </p:spTree>
    <p:extLst>
      <p:ext uri="{BB962C8B-B14F-4D97-AF65-F5344CB8AC3E}">
        <p14:creationId xmlns:p14="http://schemas.microsoft.com/office/powerpoint/2010/main" val="236035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1697038" y="1675649"/>
            <a:ext cx="5406127" cy="1231106"/>
          </a:xfrm>
        </p:spPr>
        <p:txBody>
          <a:bodyPr/>
          <a:lstStyle/>
          <a:p>
            <a:r>
              <a:rPr lang="cs-CZ" dirty="0" smtClean="0"/>
              <a:t>Půjdete do toho s námi?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688681" y="3884825"/>
            <a:ext cx="6050589" cy="307777"/>
          </a:xfrm>
        </p:spPr>
        <p:txBody>
          <a:bodyPr/>
          <a:lstStyle/>
          <a:p>
            <a:r>
              <a:rPr lang="cs-CZ" sz="2000" dirty="0" smtClean="0"/>
              <a:t>Jakub Hrbek</a:t>
            </a:r>
            <a:endParaRPr lang="cs-CZ" sz="2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6"/>
          </p:nvPr>
        </p:nvSpPr>
        <p:spPr>
          <a:xfrm>
            <a:off x="1688680" y="4272295"/>
            <a:ext cx="6050589" cy="215444"/>
          </a:xfrm>
        </p:spPr>
        <p:txBody>
          <a:bodyPr/>
          <a:lstStyle/>
          <a:p>
            <a:r>
              <a:rPr lang="cs-CZ" dirty="0" smtClean="0"/>
              <a:t>Sekce řízení Národních </a:t>
            </a:r>
            <a:r>
              <a:rPr lang="cs-CZ" dirty="0" smtClean="0"/>
              <a:t>programů, Státní </a:t>
            </a:r>
            <a:r>
              <a:rPr lang="cs-CZ" dirty="0" smtClean="0"/>
              <a:t>fond životního prostředí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97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1818" y="3184309"/>
            <a:ext cx="8497455" cy="553998"/>
          </a:xfrm>
        </p:spPr>
        <p:txBody>
          <a:bodyPr/>
          <a:lstStyle/>
          <a:p>
            <a:pPr algn="ctr"/>
            <a:r>
              <a:rPr lang="cs-CZ" dirty="0" smtClean="0"/>
              <a:t>„</a:t>
            </a:r>
            <a:r>
              <a:rPr lang="cs-CZ" dirty="0" err="1" smtClean="0"/>
              <a:t>Dycky</a:t>
            </a:r>
            <a:r>
              <a:rPr lang="cs-CZ" dirty="0" smtClean="0"/>
              <a:t> Most! </a:t>
            </a:r>
            <a:r>
              <a:rPr lang="cs-CZ" dirty="0" err="1" smtClean="0"/>
              <a:t>Dycky</a:t>
            </a:r>
            <a:r>
              <a:rPr lang="cs-CZ" dirty="0" smtClean="0"/>
              <a:t> chudí?"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16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199207" cy="553998"/>
          </a:xfrm>
        </p:spPr>
        <p:txBody>
          <a:bodyPr/>
          <a:lstStyle/>
          <a:p>
            <a:r>
              <a:rPr lang="cs-CZ" dirty="0" smtClean="0"/>
              <a:t>Pilotní program – </a:t>
            </a:r>
            <a:r>
              <a:rPr lang="cs-CZ" dirty="0" smtClean="0"/>
              <a:t>tři kraje</a:t>
            </a:r>
            <a:endParaRPr lang="cs-CZ" dirty="0"/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16695" r="7440" b="20576"/>
          <a:stretch/>
        </p:blipFill>
        <p:spPr>
          <a:xfrm>
            <a:off x="1759106" y="3324037"/>
            <a:ext cx="5625788" cy="3453454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1905494" y="3613758"/>
            <a:ext cx="1536701" cy="381000"/>
          </a:xfrm>
          <a:prstGeom prst="roundRect">
            <a:avLst/>
          </a:prstGeom>
          <a:solidFill>
            <a:srgbClr val="3F9C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905495" y="3616933"/>
            <a:ext cx="15367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Ústecký kraj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567857" y="4109329"/>
            <a:ext cx="1831005" cy="381000"/>
          </a:xfrm>
          <a:prstGeom prst="roundRect">
            <a:avLst/>
          </a:prstGeom>
          <a:solidFill>
            <a:srgbClr val="3F9C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67858" y="4112504"/>
            <a:ext cx="1831004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Karlovarský kraj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6515801" y="4475703"/>
            <a:ext cx="2324100" cy="381000"/>
          </a:xfrm>
          <a:prstGeom prst="roundRect">
            <a:avLst/>
          </a:prstGeom>
          <a:solidFill>
            <a:srgbClr val="3F9C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515801" y="4478878"/>
            <a:ext cx="2324100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Moravskoslezský kraj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472706" y="2193935"/>
            <a:ext cx="7498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F9C35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dk2"/>
                </a:solidFill>
              </a:rPr>
              <a:t>zhoršená kvalita </a:t>
            </a:r>
            <a:r>
              <a:rPr lang="cs-CZ" sz="2400" dirty="0" smtClean="0">
                <a:solidFill>
                  <a:schemeClr val="dk2"/>
                </a:solidFill>
              </a:rPr>
              <a:t>ovzduší</a:t>
            </a:r>
            <a:endParaRPr lang="cs-CZ" sz="2400" dirty="0">
              <a:solidFill>
                <a:schemeClr val="dk2"/>
              </a:solidFill>
            </a:endParaRPr>
          </a:p>
          <a:p>
            <a:pPr marL="342900" indent="-342900">
              <a:buClr>
                <a:srgbClr val="3F9C35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dk2"/>
                </a:solidFill>
              </a:rPr>
              <a:t>naplňování </a:t>
            </a:r>
            <a:r>
              <a:rPr lang="cs-CZ" sz="2400" dirty="0">
                <a:solidFill>
                  <a:schemeClr val="dk2"/>
                </a:solidFill>
              </a:rPr>
              <a:t>programu </a:t>
            </a:r>
            <a:r>
              <a:rPr lang="cs-CZ" sz="2400" dirty="0" smtClean="0">
                <a:solidFill>
                  <a:schemeClr val="dk2"/>
                </a:solidFill>
              </a:rPr>
              <a:t>RE:START</a:t>
            </a:r>
            <a:endParaRPr lang="cs-CZ" sz="2400" dirty="0">
              <a:solidFill>
                <a:schemeClr val="dk2"/>
              </a:solidFill>
            </a:endParaRPr>
          </a:p>
          <a:p>
            <a:pPr marL="342900" indent="-342900">
              <a:buClr>
                <a:srgbClr val="3F9C35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dk2"/>
                </a:solidFill>
              </a:rPr>
              <a:t>vyšší </a:t>
            </a:r>
            <a:r>
              <a:rPr lang="cs-CZ" sz="2400" dirty="0">
                <a:solidFill>
                  <a:schemeClr val="dk2"/>
                </a:solidFill>
              </a:rPr>
              <a:t>zastoupení nízkopříjmových </a:t>
            </a:r>
            <a:r>
              <a:rPr lang="cs-CZ" sz="2400" dirty="0" smtClean="0">
                <a:solidFill>
                  <a:schemeClr val="dk2"/>
                </a:solidFill>
              </a:rPr>
              <a:t>domácností</a:t>
            </a:r>
            <a:endParaRPr lang="cs-CZ" sz="24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>
          <a:xfrm>
            <a:off x="472706" y="2294422"/>
            <a:ext cx="8199207" cy="430887"/>
          </a:xfrm>
        </p:spPr>
        <p:txBody>
          <a:bodyPr/>
          <a:lstStyle/>
          <a:p>
            <a:r>
              <a:rPr lang="cs-CZ" dirty="0"/>
              <a:t>Cíl 1: Podpora výměn </a:t>
            </a:r>
            <a:r>
              <a:rPr lang="cs-CZ" dirty="0" smtClean="0"/>
              <a:t>kotlů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Předfinancování výměn kotlů v domácnostech</a:t>
            </a:r>
            <a:r>
              <a:rPr lang="cs-CZ" dirty="0" smtClean="0"/>
              <a:t> – </a:t>
            </a:r>
            <a:r>
              <a:rPr lang="cs-CZ" dirty="0" smtClean="0"/>
              <a:t>vazba na 3. vlnu kotlíkových dotací</a:t>
            </a:r>
            <a:endParaRPr lang="cs-CZ" dirty="0" smtClean="0"/>
          </a:p>
          <a:p>
            <a:r>
              <a:rPr lang="cs-CZ" b="1" dirty="0" smtClean="0"/>
              <a:t>Podpora prostřednictvím bezúročné zápůjčky</a:t>
            </a:r>
            <a:r>
              <a:rPr lang="cs-CZ" dirty="0" smtClean="0"/>
              <a:t> (dle zákona  o rozpočtových pravidlech územních </a:t>
            </a:r>
            <a:r>
              <a:rPr lang="cs-CZ" dirty="0" smtClean="0"/>
              <a:t>rozpočtů případně dle občanského zákoníku)</a:t>
            </a:r>
            <a:endParaRPr lang="cs-CZ" dirty="0" smtClean="0"/>
          </a:p>
          <a:p>
            <a:r>
              <a:rPr lang="cs-CZ" b="1" dirty="0" smtClean="0"/>
              <a:t>Zajištění služeb specialisty na výměnu </a:t>
            </a:r>
            <a:r>
              <a:rPr lang="cs-CZ" b="1" dirty="0" smtClean="0"/>
              <a:t>kotlů </a:t>
            </a:r>
            <a:r>
              <a:rPr lang="cs-CZ" dirty="0" smtClean="0"/>
              <a:t>-&gt; informovanost a pomoc s administrativou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Dva cíle = výhoda pro všechny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5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72706" y="2208157"/>
            <a:ext cx="8199207" cy="738664"/>
          </a:xfrm>
        </p:spPr>
        <p:txBody>
          <a:bodyPr/>
          <a:lstStyle/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Klasická „kotlíková dotace“ – d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omácnost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 prostředky na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předfinancování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1: Jak </a:t>
            </a:r>
            <a:r>
              <a:rPr lang="cs-CZ" dirty="0" smtClean="0"/>
              <a:t>to funguje?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976" y="4051490"/>
            <a:ext cx="697497" cy="10912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879" y="4035360"/>
            <a:ext cx="404998" cy="556873"/>
          </a:xfrm>
          <a:prstGeom prst="rect">
            <a:avLst/>
          </a:prstGeom>
        </p:spPr>
      </p:pic>
      <p:pic>
        <p:nvPicPr>
          <p:cNvPr id="11" name="main_img" descr="výrazy obličeje ženy a muž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6889" r="52582" b="65111"/>
          <a:stretch/>
        </p:blipFill>
        <p:spPr bwMode="auto">
          <a:xfrm>
            <a:off x="354743" y="3963728"/>
            <a:ext cx="1507870" cy="1169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výrazy obličeje ženy a muž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65333" r="52817" b="7111"/>
          <a:stretch/>
        </p:blipFill>
        <p:spPr bwMode="auto">
          <a:xfrm>
            <a:off x="6941913" y="3963728"/>
            <a:ext cx="1470071" cy="1205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Šipka doprava 12"/>
          <p:cNvSpPr/>
          <p:nvPr/>
        </p:nvSpPr>
        <p:spPr bwMode="auto">
          <a:xfrm>
            <a:off x="2050879" y="4528145"/>
            <a:ext cx="779022" cy="3616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4" name="main_img" descr="sada ikon budov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5111" r="64889" b="34889"/>
          <a:stretch/>
        </p:blipFill>
        <p:spPr bwMode="auto">
          <a:xfrm>
            <a:off x="4523829" y="3781416"/>
            <a:ext cx="1395821" cy="1437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02" y="4036161"/>
            <a:ext cx="404998" cy="556873"/>
          </a:xfrm>
          <a:prstGeom prst="rect">
            <a:avLst/>
          </a:prstGeom>
        </p:spPr>
      </p:pic>
      <p:sp>
        <p:nvSpPr>
          <p:cNvPr id="20" name="Šipka doprava 19"/>
          <p:cNvSpPr/>
          <p:nvPr/>
        </p:nvSpPr>
        <p:spPr bwMode="auto">
          <a:xfrm>
            <a:off x="5992202" y="4528145"/>
            <a:ext cx="779022" cy="3616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728844" y="5085018"/>
            <a:ext cx="1464746" cy="31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NOVÝ KOTEL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457102" y="5085018"/>
            <a:ext cx="146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KRAJSKÝ ÚŘAD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948225" y="5085018"/>
            <a:ext cx="1464746" cy="31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DOTACE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2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1: Jak </a:t>
            </a:r>
            <a:r>
              <a:rPr lang="cs-CZ" dirty="0" smtClean="0"/>
              <a:t>to funguje?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4226" y="3118040"/>
            <a:ext cx="697497" cy="10912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129" y="3101910"/>
            <a:ext cx="404998" cy="556873"/>
          </a:xfrm>
          <a:prstGeom prst="rect">
            <a:avLst/>
          </a:prstGeom>
        </p:spPr>
      </p:pic>
      <p:pic>
        <p:nvPicPr>
          <p:cNvPr id="11" name="main_img" descr="výrazy obličeje ženy a muž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6889" r="52582" b="65111"/>
          <a:stretch/>
        </p:blipFill>
        <p:spPr bwMode="auto">
          <a:xfrm>
            <a:off x="449993" y="3030278"/>
            <a:ext cx="1507870" cy="1169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výrazy obličeje ženy a muž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65333" r="52817" b="7111"/>
          <a:stretch/>
        </p:blipFill>
        <p:spPr bwMode="auto">
          <a:xfrm>
            <a:off x="7037163" y="3030278"/>
            <a:ext cx="1470071" cy="1205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Šipka doprava 12"/>
          <p:cNvSpPr/>
          <p:nvPr/>
        </p:nvSpPr>
        <p:spPr bwMode="auto">
          <a:xfrm>
            <a:off x="2146129" y="3594695"/>
            <a:ext cx="779022" cy="3616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4" name="main_img" descr="sada ikon budov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5111" r="64889" b="34889"/>
          <a:stretch/>
        </p:blipFill>
        <p:spPr bwMode="auto">
          <a:xfrm>
            <a:off x="4619079" y="2847966"/>
            <a:ext cx="1395821" cy="1437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2795519" y="4169242"/>
            <a:ext cx="1464746" cy="31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NOVÝ KOTEL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23777" y="4169242"/>
            <a:ext cx="146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KRAJSKÝ ÚŘAD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72706" y="2208157"/>
            <a:ext cx="8199207" cy="738664"/>
          </a:xfrm>
        </p:spPr>
        <p:txBody>
          <a:bodyPr/>
          <a:lstStyle/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Kotlíková půjčka – domácnost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nemá prostředky na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předfinancování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014900" y="4169242"/>
            <a:ext cx="1464746" cy="31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DOTACE</a:t>
            </a:r>
            <a:endParaRPr lang="cs-CZ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52" y="3102711"/>
            <a:ext cx="404998" cy="556873"/>
          </a:xfrm>
          <a:prstGeom prst="rect">
            <a:avLst/>
          </a:prstGeom>
        </p:spPr>
      </p:pic>
      <p:sp>
        <p:nvSpPr>
          <p:cNvPr id="20" name="Šipka doprava 19"/>
          <p:cNvSpPr/>
          <p:nvPr/>
        </p:nvSpPr>
        <p:spPr bwMode="auto">
          <a:xfrm>
            <a:off x="6087452" y="3594695"/>
            <a:ext cx="779022" cy="3616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Násobení 14"/>
          <p:cNvSpPr/>
          <p:nvPr/>
        </p:nvSpPr>
        <p:spPr bwMode="auto">
          <a:xfrm>
            <a:off x="2254509" y="3062589"/>
            <a:ext cx="702078" cy="679329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Šipka doprava 20"/>
          <p:cNvSpPr/>
          <p:nvPr/>
        </p:nvSpPr>
        <p:spPr bwMode="auto">
          <a:xfrm rot="16200000">
            <a:off x="1928824" y="4601090"/>
            <a:ext cx="779015" cy="3565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578" y="4703969"/>
            <a:ext cx="401420" cy="54739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998" y="4784201"/>
            <a:ext cx="401420" cy="547391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59764" y="6109529"/>
            <a:ext cx="319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SPLÁCENÍ KOTLÍKOVÉ PŮJČKY OBCI</a:t>
            </a:r>
            <a:b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KOTLÍKOVÁ DOTACE = 1</a:t>
            </a: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SPLÁTKA</a:t>
            </a:r>
            <a:endParaRPr lang="cs-CZ" sz="1400" b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267943" y="6109529"/>
            <a:ext cx="269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KOTLÍKOVÁ PŮJČKA OD OBCE</a:t>
            </a:r>
            <a:br>
              <a:rPr lang="cs-CZ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KRYJE </a:t>
            </a: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AŽ 100 </a:t>
            </a:r>
            <a:r>
              <a:rPr lang="cs-CZ" sz="1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% CENY KOTLE</a:t>
            </a:r>
            <a:endParaRPr lang="cs-CZ" sz="1400" b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705" y="5286831"/>
            <a:ext cx="1260843" cy="78722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576" y="5286831"/>
            <a:ext cx="1260843" cy="787227"/>
          </a:xfrm>
          <a:prstGeom prst="rect">
            <a:avLst/>
          </a:prstGeom>
        </p:spPr>
      </p:pic>
      <p:sp>
        <p:nvSpPr>
          <p:cNvPr id="23" name="Šipka doprava 22"/>
          <p:cNvSpPr/>
          <p:nvPr/>
        </p:nvSpPr>
        <p:spPr bwMode="auto">
          <a:xfrm rot="5400000">
            <a:off x="5912923" y="4723610"/>
            <a:ext cx="779015" cy="3565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>
          <a:xfrm>
            <a:off x="472706" y="2294422"/>
            <a:ext cx="8199207" cy="430887"/>
          </a:xfrm>
        </p:spPr>
        <p:txBody>
          <a:bodyPr/>
          <a:lstStyle/>
          <a:p>
            <a:r>
              <a:rPr lang="cs-CZ" dirty="0"/>
              <a:t>Cíl 2: Realizace vlastních projektů </a:t>
            </a:r>
            <a:r>
              <a:rPr lang="cs-CZ" dirty="0" smtClean="0"/>
              <a:t>obcí (volitelně)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72706" y="2967487"/>
            <a:ext cx="8466578" cy="3528845"/>
          </a:xfrm>
        </p:spPr>
        <p:txBody>
          <a:bodyPr>
            <a:normAutofit/>
          </a:bodyPr>
          <a:lstStyle/>
          <a:p>
            <a:r>
              <a:rPr lang="cs-CZ" dirty="0" smtClean="0"/>
              <a:t>Projekty na </a:t>
            </a:r>
            <a:r>
              <a:rPr lang="cs-CZ" b="1" dirty="0" smtClean="0"/>
              <a:t>snížení emisí </a:t>
            </a:r>
            <a:r>
              <a:rPr lang="cs-CZ" dirty="0"/>
              <a:t>skleníkových plynů a dalších znečišťujících látek do </a:t>
            </a:r>
            <a:r>
              <a:rPr lang="cs-CZ" dirty="0" smtClean="0"/>
              <a:t>ovzduší</a:t>
            </a:r>
            <a:endParaRPr lang="cs-CZ" dirty="0"/>
          </a:p>
          <a:p>
            <a:r>
              <a:rPr lang="cs-CZ" dirty="0" smtClean="0"/>
              <a:t>Projekty </a:t>
            </a:r>
            <a:r>
              <a:rPr lang="cs-CZ" b="1" dirty="0"/>
              <a:t>úspor energie </a:t>
            </a:r>
            <a:r>
              <a:rPr lang="cs-CZ" dirty="0"/>
              <a:t>v místě </a:t>
            </a:r>
            <a:r>
              <a:rPr lang="cs-CZ" dirty="0" smtClean="0"/>
              <a:t>spotřeby</a:t>
            </a:r>
            <a:endParaRPr lang="cs-CZ" dirty="0"/>
          </a:p>
          <a:p>
            <a:r>
              <a:rPr lang="cs-CZ" dirty="0" smtClean="0"/>
              <a:t>Projekty na zvýšení míry </a:t>
            </a:r>
            <a:r>
              <a:rPr lang="cs-CZ" b="1" dirty="0"/>
              <a:t>adaptace na změnu </a:t>
            </a:r>
            <a:r>
              <a:rPr lang="cs-CZ" b="1" dirty="0" smtClean="0"/>
              <a:t>klimatu</a:t>
            </a:r>
            <a:endParaRPr lang="cs-CZ" dirty="0" smtClean="0"/>
          </a:p>
          <a:p>
            <a:r>
              <a:rPr lang="cs-CZ" dirty="0" smtClean="0"/>
              <a:t>Pokud je možné projekt financovat z OPŽP -&gt; podpora pouze formou spolufinancování OPŽP – celková míra podpory až 100 %</a:t>
            </a:r>
            <a:endParaRPr lang="cs-CZ" dirty="0" smtClean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466577" cy="553998"/>
          </a:xfrm>
        </p:spPr>
        <p:txBody>
          <a:bodyPr/>
          <a:lstStyle/>
          <a:p>
            <a:r>
              <a:rPr lang="cs-CZ" dirty="0" smtClean="0"/>
              <a:t>Dva cíle = výhoda pro všechny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1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92969" y="340445"/>
            <a:ext cx="7358063" cy="1164208"/>
          </a:xfrm>
          <a:prstGeom prst="rect">
            <a:avLst/>
          </a:prstGeom>
        </p:spPr>
        <p:txBody>
          <a:bodyPr anchor="b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BC1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yriad Pro Bold Con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Myriad Pro Bold Cond" charset="0"/>
                <a:ea typeface="ヒラギノ角ゴ ProN W6" charset="0"/>
                <a:cs typeface="ヒラギノ角ゴ ProN W6" charset="0"/>
                <a:sym typeface="Myriad Pro Bold Cond" charset="0"/>
              </a:defRPr>
            </a:lvl9pPr>
          </a:lstStyle>
          <a:p>
            <a:endParaRPr lang="cs-CZ" sz="2531" kern="0" dirty="0"/>
          </a:p>
        </p:txBody>
      </p:sp>
      <p:sp>
        <p:nvSpPr>
          <p:cNvPr id="3" name="Obdélník 2"/>
          <p:cNvSpPr/>
          <p:nvPr/>
        </p:nvSpPr>
        <p:spPr bwMode="auto">
          <a:xfrm>
            <a:off x="-35387" y="3217"/>
            <a:ext cx="9179387" cy="68547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cs-CZ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970" r="246" b="686"/>
          <a:stretch/>
        </p:blipFill>
        <p:spPr>
          <a:xfrm>
            <a:off x="-15212" y="239496"/>
            <a:ext cx="2986092" cy="2025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57125" y="239496"/>
            <a:ext cx="2986875" cy="2025000"/>
          </a:xfrm>
          <a:prstGeom prst="rect">
            <a:avLst/>
          </a:prstGeom>
        </p:spPr>
      </p:pic>
      <p:pic>
        <p:nvPicPr>
          <p:cNvPr id="15" name="Obrázek 14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57125" y="4542874"/>
            <a:ext cx="2986875" cy="2025000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61035" y="2391185"/>
            <a:ext cx="2986875" cy="2025000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61035" y="4542874"/>
            <a:ext cx="2986875" cy="2025000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61035" y="239496"/>
            <a:ext cx="2986875" cy="2025000"/>
          </a:xfrm>
          <a:prstGeom prst="rect">
            <a:avLst/>
          </a:prstGeom>
        </p:spPr>
      </p:pic>
      <p:pic>
        <p:nvPicPr>
          <p:cNvPr id="16" name="Obrázek 15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57125" y="2391185"/>
            <a:ext cx="2986875" cy="2025000"/>
          </a:xfrm>
          <a:prstGeom prst="rect">
            <a:avLst/>
          </a:prstGeom>
        </p:spPr>
      </p:pic>
      <p:pic>
        <p:nvPicPr>
          <p:cNvPr id="1026" name="Obrázek 6" descr="image002"/>
          <p:cNvPicPr preferRelativeResize="0"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15995" y="4542874"/>
            <a:ext cx="2986875" cy="20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128465" y="6020440"/>
            <a:ext cx="173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Hospodaření se srážkovou vodou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588904" y="6106209"/>
            <a:ext cx="198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Zlepšení přirozených rozlivů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943791" y="269914"/>
            <a:ext cx="198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Obnovitelné zdroje energie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277708" y="461739"/>
            <a:ext cx="198644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Zelené střechy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142904" y="2620134"/>
            <a:ext cx="24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Optimalizace</a:t>
            </a:r>
            <a:br>
              <a:rPr lang="cs-CZ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vodního režimu v krajině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910308" y="4109183"/>
            <a:ext cx="227837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Výsadba obecní zeleně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50884" y="1793483"/>
            <a:ext cx="183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Zateplení</a:t>
            </a:r>
            <a:b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škol, školek, úřadů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201356" y="5343117"/>
            <a:ext cx="219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Zvýšení retenčního potenciálu koryt</a:t>
            </a:r>
          </a:p>
        </p:txBody>
      </p:sp>
      <p:pic>
        <p:nvPicPr>
          <p:cNvPr id="29" name="Obrázek 28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834" b="19642"/>
          <a:stretch/>
        </p:blipFill>
        <p:spPr>
          <a:xfrm>
            <a:off x="-15212" y="2391185"/>
            <a:ext cx="2986875" cy="202500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1546" y="3587651"/>
            <a:ext cx="168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Budování zdrojů pitné vody</a:t>
            </a:r>
          </a:p>
        </p:txBody>
      </p:sp>
    </p:spTree>
    <p:extLst>
      <p:ext uri="{BB962C8B-B14F-4D97-AF65-F5344CB8AC3E}">
        <p14:creationId xmlns:p14="http://schemas.microsoft.com/office/powerpoint/2010/main" val="797127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e">
  <a:themeElements>
    <a:clrScheme name="SFŽP ČR">
      <a:dk1>
        <a:srgbClr val="000000"/>
      </a:dk1>
      <a:lt1>
        <a:srgbClr val="FFFFFF"/>
      </a:lt1>
      <a:dk2>
        <a:srgbClr val="000000"/>
      </a:dk2>
      <a:lt2>
        <a:srgbClr val="A0D6F1"/>
      </a:lt2>
      <a:accent1>
        <a:srgbClr val="0063AC"/>
      </a:accent1>
      <a:accent2>
        <a:srgbClr val="369929"/>
      </a:accent2>
      <a:accent3>
        <a:srgbClr val="A0D6F1"/>
      </a:accent3>
      <a:accent4>
        <a:srgbClr val="CE181E"/>
      </a:accent4>
      <a:accent5>
        <a:srgbClr val="73767D"/>
      </a:accent5>
      <a:accent6>
        <a:srgbClr val="004F96"/>
      </a:accent6>
      <a:hlink>
        <a:srgbClr val="0063AC"/>
      </a:hlink>
      <a:folHlink>
        <a:srgbClr val="A0D6F1"/>
      </a:folHlink>
    </a:clrScheme>
    <a:fontScheme name="Vlastní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7945E2D2-D7F0-4764-9A1F-75F4B363E34E}" vid="{4516EBC3-AB11-461B-8AF4-BF346AF7806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15155-prezentace_sfzp_cr_v2018-1</Template>
  <TotalTime>939</TotalTime>
  <Words>1423</Words>
  <Application>Microsoft Office PowerPoint</Application>
  <PresentationFormat>Předvádění na obrazovce (4:3)</PresentationFormat>
  <Paragraphs>203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1" baseType="lpstr">
      <vt:lpstr>Arial</vt:lpstr>
      <vt:lpstr>Calibri</vt:lpstr>
      <vt:lpstr>Gill Sans</vt:lpstr>
      <vt:lpstr>Myriad Pro Bold Cond</vt:lpstr>
      <vt:lpstr>Segoe UI</vt:lpstr>
      <vt:lpstr>Verdana</vt:lpstr>
      <vt:lpstr>Wingdings</vt:lpstr>
      <vt:lpstr>ヒラギノ角ゴ ProN W3</vt:lpstr>
      <vt:lpstr>Office-theme</vt:lpstr>
      <vt:lpstr>Program bezúročných půjček na výměnu kotlů</vt:lpstr>
      <vt:lpstr>Proč to všechno děláme ?</vt:lpstr>
      <vt:lpstr>Prezentace aplikace PowerPoint</vt:lpstr>
      <vt:lpstr>Pilotní program – tři kraje</vt:lpstr>
      <vt:lpstr>Dva cíle = výhoda pro všechny</vt:lpstr>
      <vt:lpstr>Cíl 1: Jak to funguje?</vt:lpstr>
      <vt:lpstr>Cíl 1: Jak to funguje?</vt:lpstr>
      <vt:lpstr>Dva cíle = výhoda pro všechny</vt:lpstr>
      <vt:lpstr>Prezentace aplikace PowerPoint</vt:lpstr>
      <vt:lpstr>Forma a výše podpory</vt:lpstr>
      <vt:lpstr>Harmonogram</vt:lpstr>
      <vt:lpstr>Parametry kotlíkové půjčky</vt:lpstr>
      <vt:lpstr>Projektový cyklus</vt:lpstr>
      <vt:lpstr>Specialista na výměnu kotlů</vt:lpstr>
      <vt:lpstr>Specialista na výměnu kotlů</vt:lpstr>
      <vt:lpstr>Specialista na výměnu kotlů</vt:lpstr>
      <vt:lpstr>Specialista na výměnu kotlů</vt:lpstr>
      <vt:lpstr>Na co si dávat pozor?</vt:lpstr>
      <vt:lpstr>Na co si dávat pozor?</vt:lpstr>
      <vt:lpstr>Základní parametry zdrojů</vt:lpstr>
      <vt:lpstr>Základní parametry zdrojů</vt:lpstr>
      <vt:lpstr>Základní parametry zdrojů</vt:lpstr>
      <vt:lpstr>Základní parametry zdrojů</vt:lpstr>
      <vt:lpstr>Základní parametry zdrojů</vt:lpstr>
      <vt:lpstr>Základní parametry zdrojů</vt:lpstr>
      <vt:lpstr>Základní parametry zdrojů</vt:lpstr>
      <vt:lpstr>Základní parametry zdrojů</vt:lpstr>
      <vt:lpstr>Na co se často ptáte?</vt:lpstr>
      <vt:lpstr>Prezentace aplikace PowerPoint</vt:lpstr>
      <vt:lpstr>Rekapitulace</vt:lpstr>
      <vt:lpstr>Prezentace aplikace PowerPoint</vt:lpstr>
      <vt:lpstr>„Dycky Most! Dycky chudí?"</vt:lpstr>
    </vt:vector>
  </TitlesOfParts>
  <Company>SFZP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Bilkova Jana</dc:creator>
  <cp:lastModifiedBy>Hrbek Jakub</cp:lastModifiedBy>
  <cp:revision>85</cp:revision>
  <cp:lastPrinted>2018-07-31T08:16:38Z</cp:lastPrinted>
  <dcterms:created xsi:type="dcterms:W3CDTF">2019-02-06T14:28:17Z</dcterms:created>
  <dcterms:modified xsi:type="dcterms:W3CDTF">2019-04-17T22:57:24Z</dcterms:modified>
</cp:coreProperties>
</file>